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261" r:id="rId3"/>
    <p:sldId id="262" r:id="rId4"/>
    <p:sldId id="263" r:id="rId5"/>
    <p:sldId id="304" r:id="rId6"/>
    <p:sldId id="265" r:id="rId7"/>
    <p:sldId id="266" r:id="rId8"/>
    <p:sldId id="294" r:id="rId9"/>
    <p:sldId id="295" r:id="rId10"/>
    <p:sldId id="308" r:id="rId11"/>
    <p:sldId id="309" r:id="rId12"/>
    <p:sldId id="310" r:id="rId13"/>
    <p:sldId id="267" r:id="rId14"/>
    <p:sldId id="296" r:id="rId15"/>
    <p:sldId id="269" r:id="rId16"/>
    <p:sldId id="278" r:id="rId17"/>
    <p:sldId id="279" r:id="rId18"/>
    <p:sldId id="311" r:id="rId19"/>
    <p:sldId id="305" r:id="rId20"/>
    <p:sldId id="280" r:id="rId21"/>
    <p:sldId id="281" r:id="rId22"/>
    <p:sldId id="312" r:id="rId23"/>
    <p:sldId id="282" r:id="rId24"/>
    <p:sldId id="283" r:id="rId25"/>
    <p:sldId id="284" r:id="rId26"/>
    <p:sldId id="277" r:id="rId27"/>
    <p:sldId id="297" r:id="rId28"/>
    <p:sldId id="298" r:id="rId29"/>
    <p:sldId id="299" r:id="rId30"/>
    <p:sldId id="300" r:id="rId31"/>
    <p:sldId id="302" r:id="rId32"/>
    <p:sldId id="301" r:id="rId33"/>
    <p:sldId id="303" r:id="rId34"/>
    <p:sldId id="285" r:id="rId35"/>
    <p:sldId id="286" r:id="rId36"/>
    <p:sldId id="287" r:id="rId37"/>
    <p:sldId id="288" r:id="rId38"/>
    <p:sldId id="293" r:id="rId39"/>
    <p:sldId id="275" r:id="rId40"/>
    <p:sldId id="276" r:id="rId41"/>
    <p:sldId id="313" r:id="rId42"/>
    <p:sldId id="314" r:id="rId43"/>
    <p:sldId id="271" r:id="rId44"/>
    <p:sldId id="272" r:id="rId45"/>
    <p:sldId id="306" r:id="rId46"/>
    <p:sldId id="307" r:id="rId47"/>
    <p:sldId id="258" r:id="rId48"/>
    <p:sldId id="260" r:id="rId49"/>
    <p:sldId id="289" r:id="rId50"/>
    <p:sldId id="290" r:id="rId51"/>
    <p:sldId id="291" r:id="rId52"/>
    <p:sldId id="292" r:id="rId53"/>
    <p:sldId id="316" r:id="rId54"/>
    <p:sldId id="317" r:id="rId5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2764" autoAdjust="0"/>
  </p:normalViewPr>
  <p:slideViewPr>
    <p:cSldViewPr>
      <p:cViewPr varScale="1">
        <p:scale>
          <a:sx n="78" d="100"/>
          <a:sy n="78" d="100"/>
        </p:scale>
        <p:origin x="1152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Meditors are often rather complex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Newman §3 / p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Testing</a:t>
            </a:r>
            <a:r>
              <a:rPr lang="da-DK" dirty="0"/>
              <a:t>: In 3-3 </a:t>
            </a:r>
            <a:r>
              <a:rPr lang="da-DK" dirty="0" err="1"/>
              <a:t>you</a:t>
            </a:r>
            <a:r>
              <a:rPr lang="da-DK" dirty="0"/>
              <a:t> have to </a:t>
            </a:r>
            <a:r>
              <a:rPr lang="da-DK" dirty="0" err="1"/>
              <a:t>make</a:t>
            </a:r>
            <a:r>
              <a:rPr lang="da-DK" dirty="0"/>
              <a:t> test doubles for </a:t>
            </a:r>
            <a:r>
              <a:rPr lang="da-DK" dirty="0" err="1"/>
              <a:t>three</a:t>
            </a:r>
            <a:r>
              <a:rPr lang="da-DK" dirty="0"/>
              <a:t> services </a:t>
            </a:r>
            <a:r>
              <a:rPr lang="da-DK" dirty="0" err="1"/>
              <a:t>while</a:t>
            </a:r>
            <a:r>
              <a:rPr lang="da-DK" dirty="0"/>
              <a:t> in 3-2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have to </a:t>
            </a:r>
            <a:r>
              <a:rPr lang="da-DK" dirty="0" err="1"/>
              <a:t>make</a:t>
            </a:r>
            <a:r>
              <a:rPr lang="da-DK" dirty="0"/>
              <a:t> a single test double.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Richardsen p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Microservices and DevOps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Scalable Microservices</a:t>
            </a:r>
          </a:p>
          <a:p>
            <a:pPr>
              <a:defRPr/>
            </a:pPr>
            <a:r>
              <a:rPr lang="en-US" sz="2000" noProof="0" dirty="0"/>
              <a:t>The Microservice Architectural Style</a:t>
            </a:r>
            <a:endParaRPr lang="en-US" noProof="0" dirty="0"/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r>
              <a:rPr lang="en-US" sz="1600" noProof="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6CE0-85DC-4911-8C04-6F8D10DC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 OO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9F18-632D-46FB-906D-EE4358F0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My early OO experience usually ended in one of two places</a:t>
            </a:r>
          </a:p>
          <a:p>
            <a:pPr lvl="1"/>
            <a:r>
              <a:rPr lang="da-DK" dirty="0"/>
              <a:t>A mesh of highly interconnected objects </a:t>
            </a:r>
            <a:r>
              <a:rPr lang="da-DK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A god class that starved any other object from behavior </a:t>
            </a:r>
          </a:p>
          <a:p>
            <a:r>
              <a:rPr lang="da-DK" dirty="0">
                <a:sym typeface="Wingdings" panose="05000000000000000000" pitchFamily="2" charset="2"/>
              </a:rPr>
              <a:t>The </a:t>
            </a:r>
            <a:r>
              <a:rPr lang="da-DK" b="1" dirty="0">
                <a:sym typeface="Wingdings" panose="05000000000000000000" pitchFamily="2" charset="2"/>
              </a:rPr>
              <a:t>Mediator </a:t>
            </a:r>
            <a:r>
              <a:rPr lang="da-DK" dirty="0">
                <a:sym typeface="Wingdings" panose="05000000000000000000" pitchFamily="2" charset="2"/>
              </a:rPr>
              <a:t>Pattern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Intent: </a:t>
            </a:r>
            <a:r>
              <a:rPr lang="da-DK" i="1" dirty="0">
                <a:sym typeface="Wingdings" panose="05000000000000000000" pitchFamily="2" charset="2"/>
              </a:rPr>
              <a:t>Object that encapuslates how a set of objects interact. Mediator promotes loose coupling by keeping objects from referring to each other explicitly, and lets you vary their interaction independently.</a:t>
            </a:r>
            <a:endParaRPr lang="da-DK" dirty="0">
              <a:sym typeface="Wingdings" panose="05000000000000000000" pitchFamily="2" charset="2"/>
            </a:endParaRPr>
          </a:p>
          <a:p>
            <a:pPr lvl="1"/>
            <a:r>
              <a:rPr lang="da-DK" dirty="0">
                <a:sym typeface="Wingdings" panose="05000000000000000000" pitchFamily="2" charset="2"/>
              </a:rPr>
              <a:t>Head On book: </a:t>
            </a:r>
            <a:r>
              <a:rPr lang="da-DK" i="1" dirty="0">
                <a:sym typeface="Wingdings" panose="05000000000000000000" pitchFamily="2" charset="2"/>
              </a:rPr>
              <a:t>Centralize complex control and data flow between related objects</a:t>
            </a:r>
            <a:endParaRPr lang="da-DK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E7CEB-8C32-4A35-B7F1-2A348CFE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DF78-E8F5-45D7-8090-FB46D0D9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12B98-86FA-4793-9A43-CF40A19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31BA-3F62-4A6C-904D-4BE9A759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F437-D8F3-4494-A106-19D8653B9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Replace high interconnectivity with central Mediator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B4BDA-C3F0-4EBC-A2CF-D155BA2E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ADD1-ECEA-4935-AB85-C38F3310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D5F5-6444-41D6-B66C-534D00E8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7B586D-691A-4843-95D3-EAE602055802}"/>
              </a:ext>
            </a:extLst>
          </p:cNvPr>
          <p:cNvSpPr/>
          <p:nvPr/>
        </p:nvSpPr>
        <p:spPr>
          <a:xfrm>
            <a:off x="152400" y="1943100"/>
            <a:ext cx="12192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6CD2C9-8A35-4F49-91ED-B900F82BF03D}"/>
              </a:ext>
            </a:extLst>
          </p:cNvPr>
          <p:cNvSpPr/>
          <p:nvPr/>
        </p:nvSpPr>
        <p:spPr>
          <a:xfrm>
            <a:off x="2133600" y="1638300"/>
            <a:ext cx="17526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71D7C9-ADDD-46B1-AD21-0094BF65F788}"/>
              </a:ext>
            </a:extLst>
          </p:cNvPr>
          <p:cNvSpPr/>
          <p:nvPr/>
        </p:nvSpPr>
        <p:spPr>
          <a:xfrm>
            <a:off x="1371600" y="3301552"/>
            <a:ext cx="914400" cy="53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AE1681-3DB8-4691-B4FF-14E66A81DD38}"/>
              </a:ext>
            </a:extLst>
          </p:cNvPr>
          <p:cNvSpPr/>
          <p:nvPr/>
        </p:nvSpPr>
        <p:spPr>
          <a:xfrm>
            <a:off x="2971800" y="2705100"/>
            <a:ext cx="1219200" cy="53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1D1E17-9D0F-43A2-855C-C18953E9BB75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1371600" y="1981200"/>
            <a:ext cx="762000" cy="3048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AB384-60C0-40D9-8228-47BC19D70F2D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1371600" y="2286000"/>
            <a:ext cx="1600200" cy="6858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60BFA0-8832-4482-8171-359A4C9CF29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3009900" y="2324100"/>
            <a:ext cx="571500" cy="3810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93A46E-A3CE-4EE9-8D08-1F467CFBC0AD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1828800" y="2324100"/>
            <a:ext cx="1181100" cy="977452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25C495-F8EA-40D4-8A21-EE0CF3E1FF20}"/>
              </a:ext>
            </a:extLst>
          </p:cNvPr>
          <p:cNvCxnSpPr>
            <a:stCxn id="9" idx="1"/>
            <a:endCxn id="7" idx="2"/>
          </p:cNvCxnSpPr>
          <p:nvPr/>
        </p:nvCxnSpPr>
        <p:spPr>
          <a:xfrm flipH="1" flipV="1">
            <a:off x="762000" y="2628900"/>
            <a:ext cx="609600" cy="939352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79844B-B908-49CF-95DD-494D79AC802A}"/>
              </a:ext>
            </a:extLst>
          </p:cNvPr>
          <p:cNvCxnSpPr>
            <a:stCxn id="9" idx="3"/>
            <a:endCxn id="10" idx="2"/>
          </p:cNvCxnSpPr>
          <p:nvPr/>
        </p:nvCxnSpPr>
        <p:spPr>
          <a:xfrm flipV="1">
            <a:off x="2286000" y="3238500"/>
            <a:ext cx="1295400" cy="329752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013A9B-0937-4CB6-9AAC-24F057E36282}"/>
              </a:ext>
            </a:extLst>
          </p:cNvPr>
          <p:cNvSpPr/>
          <p:nvPr/>
        </p:nvSpPr>
        <p:spPr>
          <a:xfrm>
            <a:off x="4591050" y="3880308"/>
            <a:ext cx="12192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AEB5AEF-9DED-45C6-8823-441FDA41CF96}"/>
              </a:ext>
            </a:extLst>
          </p:cNvPr>
          <p:cNvSpPr/>
          <p:nvPr/>
        </p:nvSpPr>
        <p:spPr>
          <a:xfrm>
            <a:off x="6210300" y="2553704"/>
            <a:ext cx="17526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611336-8FC9-4A0F-8BB9-7B64BEA18C30}"/>
              </a:ext>
            </a:extLst>
          </p:cNvPr>
          <p:cNvSpPr/>
          <p:nvPr/>
        </p:nvSpPr>
        <p:spPr>
          <a:xfrm>
            <a:off x="6286500" y="4960532"/>
            <a:ext cx="914400" cy="53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F7F08FD-9BEE-42F5-8F41-DEBED6E22312}"/>
              </a:ext>
            </a:extLst>
          </p:cNvPr>
          <p:cNvSpPr/>
          <p:nvPr/>
        </p:nvSpPr>
        <p:spPr>
          <a:xfrm>
            <a:off x="7734300" y="3854952"/>
            <a:ext cx="1219200" cy="53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D1BE1B8-CF6D-4F91-A08C-A91AD2864BA6}"/>
              </a:ext>
            </a:extLst>
          </p:cNvPr>
          <p:cNvSpPr/>
          <p:nvPr/>
        </p:nvSpPr>
        <p:spPr>
          <a:xfrm rot="1199863">
            <a:off x="4564973" y="2660672"/>
            <a:ext cx="838200" cy="775148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25DD9C1-BB37-461B-BFC1-9790BC4227E6}"/>
              </a:ext>
            </a:extLst>
          </p:cNvPr>
          <p:cNvSpPr/>
          <p:nvPr/>
        </p:nvSpPr>
        <p:spPr>
          <a:xfrm>
            <a:off x="6400800" y="3880308"/>
            <a:ext cx="914400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D32EED-8B9E-49E7-B4E1-901C9479C68D}"/>
              </a:ext>
            </a:extLst>
          </p:cNvPr>
          <p:cNvCxnSpPr>
            <a:stCxn id="37" idx="1"/>
            <a:endCxn id="26" idx="3"/>
          </p:cNvCxnSpPr>
          <p:nvPr/>
        </p:nvCxnSpPr>
        <p:spPr>
          <a:xfrm flipH="1">
            <a:off x="5810250" y="4147008"/>
            <a:ext cx="590550" cy="762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0BE178-FA83-43FE-A58E-FC52F0B15B2D}"/>
              </a:ext>
            </a:extLst>
          </p:cNvPr>
          <p:cNvCxnSpPr>
            <a:cxnSpLocks/>
            <a:stCxn id="37" idx="0"/>
            <a:endCxn id="27" idx="2"/>
          </p:cNvCxnSpPr>
          <p:nvPr/>
        </p:nvCxnSpPr>
        <p:spPr>
          <a:xfrm flipV="1">
            <a:off x="6858000" y="3239504"/>
            <a:ext cx="228600" cy="640804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AAC496-E3E1-4A7E-952F-71EAA61E4B0E}"/>
              </a:ext>
            </a:extLst>
          </p:cNvPr>
          <p:cNvCxnSpPr>
            <a:stCxn id="37" idx="3"/>
            <a:endCxn id="29" idx="1"/>
          </p:cNvCxnSpPr>
          <p:nvPr/>
        </p:nvCxnSpPr>
        <p:spPr>
          <a:xfrm flipV="1">
            <a:off x="7315200" y="4121652"/>
            <a:ext cx="419100" cy="25356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9F850F-9D7D-4921-8AA0-944F7417B5C2}"/>
              </a:ext>
            </a:extLst>
          </p:cNvPr>
          <p:cNvCxnSpPr>
            <a:stCxn id="37" idx="2"/>
            <a:endCxn id="28" idx="0"/>
          </p:cNvCxnSpPr>
          <p:nvPr/>
        </p:nvCxnSpPr>
        <p:spPr>
          <a:xfrm flipH="1">
            <a:off x="6743700" y="4413708"/>
            <a:ext cx="114300" cy="546824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58FD5A2-BCAC-4DEF-8E6D-5629EB4DFBAA}"/>
              </a:ext>
            </a:extLst>
          </p:cNvPr>
          <p:cNvSpPr/>
          <p:nvPr/>
        </p:nvSpPr>
        <p:spPr>
          <a:xfrm>
            <a:off x="609600" y="4254052"/>
            <a:ext cx="2876550" cy="65465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Liability: Is what???</a:t>
            </a:r>
          </a:p>
        </p:txBody>
      </p:sp>
    </p:spTree>
    <p:extLst>
      <p:ext uri="{BB962C8B-B14F-4D97-AF65-F5344CB8AC3E}">
        <p14:creationId xmlns:p14="http://schemas.microsoft.com/office/powerpoint/2010/main" val="53543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9B64-C7D0-4F62-BFFF-B609CA92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API Gateway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886F-3859-4518-9C3B-DC552746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3352801" cy="4318000"/>
          </a:xfrm>
        </p:spPr>
        <p:txBody>
          <a:bodyPr/>
          <a:lstStyle/>
          <a:p>
            <a:r>
              <a:rPr lang="da-DK" dirty="0"/>
              <a:t>API Gateway patterns is essentially the ‘out-of-process’ equivalent to the Mediator.</a:t>
            </a:r>
          </a:p>
          <a:p>
            <a:r>
              <a:rPr lang="da-DK" dirty="0"/>
              <a:t>SkyCave: Who plays the Mediator role?</a:t>
            </a:r>
          </a:p>
          <a:p>
            <a:r>
              <a:rPr lang="da-DK" dirty="0"/>
              <a:t>But note:</a:t>
            </a:r>
          </a:p>
          <a:p>
            <a:pPr lvl="1"/>
            <a:r>
              <a:rPr lang="da-DK"/>
              <a:t>Smart services, dumb connectors 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F1AD8-78C7-4BE1-B218-C2DEB707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D588-05C5-4B83-BFCD-8D3FD507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14E5-B8EC-49B4-B053-597C8494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0B3AB-F42D-43CB-903A-B8FAF304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847676"/>
            <a:ext cx="3936265" cy="4100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CF070C-9699-4408-B9A2-51FA7CF16D7A}"/>
              </a:ext>
            </a:extLst>
          </p:cNvPr>
          <p:cNvSpPr/>
          <p:nvPr/>
        </p:nvSpPr>
        <p:spPr>
          <a:xfrm>
            <a:off x="5105400" y="5067300"/>
            <a:ext cx="2743200" cy="22965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Richardson, p 261</a:t>
            </a:r>
          </a:p>
        </p:txBody>
      </p:sp>
    </p:spTree>
    <p:extLst>
      <p:ext uri="{BB962C8B-B14F-4D97-AF65-F5344CB8AC3E}">
        <p14:creationId xmlns:p14="http://schemas.microsoft.com/office/powerpoint/2010/main" val="13580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DEE5-D2B4-40E8-BD54-343894F8A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Compositional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E167-8C06-44C9-821E-0A7F859F1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The old </a:t>
            </a:r>
            <a:r>
              <a:rPr lang="en-US" noProof="0" dirty="0" err="1"/>
              <a:t>GoF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principles of reusable design</a:t>
            </a:r>
          </a:p>
        </p:txBody>
      </p:sp>
    </p:spTree>
    <p:extLst>
      <p:ext uri="{BB962C8B-B14F-4D97-AF65-F5344CB8AC3E}">
        <p14:creationId xmlns:p14="http://schemas.microsoft.com/office/powerpoint/2010/main" val="207540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C4FD-114F-4ED3-8CD8-D8925417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Worth Mentioning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1E27-BF14-4C1C-9326-7CE808B3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Principle 1:	</a:t>
            </a:r>
          </a:p>
          <a:p>
            <a:r>
              <a:rPr lang="en-US" i="1" noProof="0" dirty="0"/>
              <a:t>Program to an interface, not implementation</a:t>
            </a:r>
          </a:p>
          <a:p>
            <a:pPr lvl="1"/>
            <a:r>
              <a:rPr lang="en-US" noProof="0" dirty="0"/>
              <a:t>Make a clear contract between supplier and consumer</a:t>
            </a:r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Principle 2:</a:t>
            </a:r>
          </a:p>
          <a:p>
            <a:r>
              <a:rPr lang="en-US" i="1" noProof="0" dirty="0"/>
              <a:t>Favor object composition, over class inheritance</a:t>
            </a:r>
          </a:p>
          <a:p>
            <a:pPr lvl="1"/>
            <a:r>
              <a:rPr lang="en-US" noProof="0" dirty="0"/>
              <a:t>Make system as composition of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1ABD-BCE2-4BF0-9F72-59750270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3D8B3-FB51-4745-8462-D929255E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0A4D5-2125-4714-9DCD-470DA03E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1D46-838C-40C2-9EC7-19DA35399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Bounded Contexts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9C584-FEAB-458D-90AF-D42C59D69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From Domain Driven Design</a:t>
            </a:r>
            <a:br>
              <a:rPr lang="en-US" noProof="0" dirty="0"/>
            </a:br>
            <a:r>
              <a:rPr lang="en-US" noProof="0" dirty="0"/>
              <a:t>(DDD) by Eric Evans…</a:t>
            </a:r>
          </a:p>
          <a:p>
            <a:r>
              <a:rPr lang="en-US" dirty="0"/>
              <a:t>Newman §3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416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EA4ACD-7DED-420B-A48F-A27C5E00CC77}"/>
              </a:ext>
            </a:extLst>
          </p:cNvPr>
          <p:cNvSpPr/>
          <p:nvPr/>
        </p:nvSpPr>
        <p:spPr>
          <a:xfrm>
            <a:off x="762000" y="3052932"/>
            <a:ext cx="7620000" cy="457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D7ABC-5452-469F-A89E-5C6A2C70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Bounded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11F2-7A5C-4EC9-B941-2962B59A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Domain = Set of bounded contexts.</a:t>
            </a:r>
          </a:p>
          <a:p>
            <a:pPr lvl="1"/>
            <a:r>
              <a:rPr lang="en-US" i="1" noProof="0" dirty="0"/>
              <a:t>Bounded context = model elements that are private </a:t>
            </a:r>
            <a:r>
              <a:rPr lang="en-US" b="1" i="1" noProof="0" dirty="0"/>
              <a:t>plus</a:t>
            </a:r>
            <a:r>
              <a:rPr lang="en-US" i="1" noProof="0" dirty="0"/>
              <a:t> model elements that are </a:t>
            </a:r>
            <a:r>
              <a:rPr lang="en-US" b="1" i="1" noProof="0" dirty="0"/>
              <a:t>shared externally</a:t>
            </a:r>
            <a:r>
              <a:rPr lang="en-US" b="1" noProof="0" dirty="0"/>
              <a:t> </a:t>
            </a:r>
            <a:r>
              <a:rPr lang="en-US" i="1" noProof="0" dirty="0"/>
              <a:t>with other BCs.</a:t>
            </a:r>
          </a:p>
          <a:p>
            <a:pPr lvl="1"/>
            <a:r>
              <a:rPr lang="en-US" i="1" noProof="0" dirty="0"/>
              <a:t>Bounded context = specific responsibility enforced by explicit boundaries</a:t>
            </a:r>
          </a:p>
          <a:p>
            <a:pPr lvl="1"/>
            <a:endParaRPr lang="en-US" i="1" noProof="0" dirty="0"/>
          </a:p>
          <a:p>
            <a:pPr lvl="1"/>
            <a:r>
              <a:rPr lang="en-US" noProof="0" dirty="0"/>
              <a:t>Request to BC through </a:t>
            </a:r>
            <a:r>
              <a:rPr lang="en-US" i="1" noProof="0" dirty="0"/>
              <a:t>shared models</a:t>
            </a:r>
            <a:r>
              <a:rPr lang="en-US" noProof="0" dirty="0"/>
              <a:t> on explicit boundary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Analogy with living cells – membranes define what can pass</a:t>
            </a:r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8B579-99FE-4D94-9D74-F058FEBC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C3893-D790-460B-BA5B-22E8155E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8248-C0CD-4705-B92F-69BDC0D1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1B2F5-9CF2-4F67-BD46-BBB3D63ED8E6}"/>
              </a:ext>
            </a:extLst>
          </p:cNvPr>
          <p:cNvSpPr/>
          <p:nvPr/>
        </p:nvSpPr>
        <p:spPr>
          <a:xfrm>
            <a:off x="4876800" y="4533900"/>
            <a:ext cx="3886200" cy="381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Eric Evans: </a:t>
            </a:r>
            <a:r>
              <a:rPr lang="en-US" i="1" dirty="0"/>
              <a:t>Domain-Driven Design</a:t>
            </a:r>
            <a:r>
              <a:rPr lang="en-US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214412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E95A-CC72-471F-AF1B-90549869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MusicCorp</a:t>
            </a:r>
            <a:r>
              <a:rPr lang="en-US" noProof="0" dirty="0"/>
              <a:t>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435DF-972F-4171-B5E5-C26287BC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38B8B-4085-4A3B-87BE-5051A47D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121D3-0298-49DE-B39C-D25F1BB5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A9C22-5585-44F9-9F27-2DBC7828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BC: </a:t>
            </a:r>
            <a:r>
              <a:rPr lang="en-US" i="1" noProof="0" dirty="0"/>
              <a:t>Finance</a:t>
            </a:r>
            <a:r>
              <a:rPr lang="en-US" noProof="0" dirty="0"/>
              <a:t> and </a:t>
            </a:r>
            <a:r>
              <a:rPr lang="en-US" i="1" noProof="0" dirty="0"/>
              <a:t>Warehouse</a:t>
            </a:r>
            <a:endParaRPr lang="en-US" noProof="0" dirty="0"/>
          </a:p>
          <a:p>
            <a:r>
              <a:rPr lang="en-US" noProof="0" dirty="0"/>
              <a:t>Shared model: </a:t>
            </a:r>
            <a:r>
              <a:rPr lang="en-US" i="1" noProof="0" dirty="0"/>
              <a:t>Stock Item</a:t>
            </a:r>
          </a:p>
          <a:p>
            <a:pPr lvl="1"/>
            <a:r>
              <a:rPr lang="en-US" i="1" noProof="0" dirty="0"/>
              <a:t>However: </a:t>
            </a:r>
            <a:r>
              <a:rPr lang="en-US" noProof="0" dirty="0"/>
              <a:t>full stock object not relevant for finance</a:t>
            </a:r>
          </a:p>
          <a:p>
            <a:pPr lvl="2"/>
            <a:r>
              <a:rPr lang="en-US" i="1" noProof="0" dirty="0"/>
              <a:t>Shelf location has no meaning to finance, only value and count</a:t>
            </a:r>
          </a:p>
          <a:p>
            <a:endParaRPr lang="en-US" noProof="0" dirty="0"/>
          </a:p>
          <a:p>
            <a:pPr lvl="1"/>
            <a:r>
              <a:rPr lang="en-US" dirty="0"/>
              <a:t>Stock has b</a:t>
            </a:r>
            <a:r>
              <a:rPr lang="en-US" noProof="0" dirty="0" err="1"/>
              <a:t>oth</a:t>
            </a:r>
            <a:r>
              <a:rPr lang="en-US" noProof="0" dirty="0"/>
              <a:t> an </a:t>
            </a:r>
            <a:br>
              <a:rPr lang="en-US" noProof="0" dirty="0"/>
            </a:br>
            <a:r>
              <a:rPr lang="en-US" noProof="0" dirty="0"/>
              <a:t>internal (</a:t>
            </a:r>
            <a:r>
              <a:rPr lang="en-US" b="1" noProof="0" dirty="0"/>
              <a:t>hidden</a:t>
            </a:r>
            <a:r>
              <a:rPr lang="en-US" noProof="0" dirty="0"/>
              <a:t>)</a:t>
            </a:r>
            <a:br>
              <a:rPr lang="en-US" noProof="0" dirty="0"/>
            </a:br>
            <a:r>
              <a:rPr lang="en-US" noProof="0" dirty="0"/>
              <a:t>and external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b="1" noProof="0" dirty="0"/>
              <a:t>shared</a:t>
            </a:r>
            <a:r>
              <a:rPr lang="en-US" noProof="0" dirty="0"/>
              <a:t>)</a:t>
            </a:r>
            <a:br>
              <a:rPr lang="en-US" noProof="0" dirty="0"/>
            </a:br>
            <a:r>
              <a:rPr lang="en-US" noProof="0" dirty="0"/>
              <a:t>representation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457D8-617F-4624-98EB-4B4ECA4BD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28900"/>
            <a:ext cx="4837102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CC1BC-63A2-4D39-9930-AA281A0BEE7B}"/>
              </a:ext>
            </a:extLst>
          </p:cNvPr>
          <p:cNvSpPr/>
          <p:nvPr/>
        </p:nvSpPr>
        <p:spPr>
          <a:xfrm>
            <a:off x="304800" y="952500"/>
            <a:ext cx="8458200" cy="1143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87DD-FDF1-4D26-9633-42FE4444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0AA1-A150-4238-BBA0-9FF46B02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Shared Model: </a:t>
            </a:r>
            <a:r>
              <a:rPr lang="en-US" dirty="0"/>
              <a:t>A subset of a model, containing only properties relevant for a given, external, bounded context </a:t>
            </a:r>
            <a:r>
              <a:rPr lang="en-US" sz="1800" dirty="0"/>
              <a:t>[My take on a definition]</a:t>
            </a:r>
            <a:r>
              <a:rPr lang="en-US" dirty="0"/>
              <a:t>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 ‘return’</a:t>
            </a:r>
          </a:p>
          <a:p>
            <a:pPr lvl="2"/>
            <a:r>
              <a:rPr lang="en-US" dirty="0"/>
              <a:t>Customer context: print return label, await refund</a:t>
            </a:r>
          </a:p>
          <a:p>
            <a:pPr lvl="2"/>
            <a:r>
              <a:rPr lang="en-US" dirty="0"/>
              <a:t>Warehouse context: package that will arrive, restocking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I guess it means there can be several ‘shared models’ for a concept</a:t>
            </a:r>
          </a:p>
          <a:p>
            <a:pPr lvl="2"/>
            <a:r>
              <a:rPr lang="en-US" dirty="0"/>
              <a:t>Stock Item for Warehouse, Finance, Customer,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AA567-921A-42D6-995A-C505EC50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D7CE5-5C2A-4E0C-AEC0-A65C4090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AC581-5274-46B1-B80E-81A190B6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EE166-4687-432A-ACB7-7A9F220E6402}"/>
              </a:ext>
            </a:extLst>
          </p:cNvPr>
          <p:cNvSpPr/>
          <p:nvPr/>
        </p:nvSpPr>
        <p:spPr>
          <a:xfrm>
            <a:off x="2362200" y="4229100"/>
            <a:ext cx="4191000" cy="381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64FE2-FA81-4526-852E-0C2F56A9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On a more Language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EBD0-A079-498A-8DE8-A1C2EA78F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One way of exchange </a:t>
            </a:r>
            <a:r>
              <a:rPr lang="da-DK" i="1" dirty="0"/>
              <a:t>models</a:t>
            </a:r>
            <a:r>
              <a:rPr lang="da-DK" dirty="0"/>
              <a:t> on BC boundary</a:t>
            </a:r>
          </a:p>
          <a:p>
            <a:pPr lvl="1"/>
            <a:r>
              <a:rPr lang="da-DK" dirty="0"/>
              <a:t>HTTP GET that JSON object from the service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Broker ‘List&lt;PODO&gt; getListOfMessages()’ in ChatRoom object, where client has a ChatRoomClientProxy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Subscribe to ProtoBuf encoded binary object from RabbitMQ on topic using routing key: ‘*.measurements.aarhus’</a:t>
            </a:r>
          </a:p>
          <a:p>
            <a:pPr lvl="1"/>
            <a:endParaRPr lang="da-DK" dirty="0"/>
          </a:p>
          <a:p>
            <a:r>
              <a:rPr lang="da-DK" dirty="0"/>
              <a:t>Models are PlainOldDataObjects/PODOs.</a:t>
            </a:r>
          </a:p>
          <a:p>
            <a:pPr lvl="1"/>
            <a:r>
              <a:rPr lang="da-DK" dirty="0"/>
              <a:t>Optionally with </a:t>
            </a:r>
            <a:r>
              <a:rPr lang="da-DK" i="1" dirty="0"/>
              <a:t>abstract references </a:t>
            </a:r>
            <a:r>
              <a:rPr lang="da-DK" dirty="0"/>
              <a:t>ala foreign keys</a:t>
            </a:r>
          </a:p>
          <a:p>
            <a:pPr lvl="2"/>
            <a:r>
              <a:rPr lang="da-DK" dirty="0"/>
              <a:t>For further exchange of ‘models’ that represent these sub </a:t>
            </a:r>
            <a:r>
              <a:rPr lang="da-DK" dirty="0" err="1"/>
              <a:t>PODOs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C715-106E-441F-8610-C8CF9932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9F6E-5A87-452C-8BC2-86BBDC79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79FDE-4E43-42AA-9414-6AE58F2C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C166-D5FD-4E8F-B739-06159FB2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Designing MS Architectures?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2673-4A1A-4BF0-BA61-9B8E27CF4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challenge:</a:t>
            </a:r>
          </a:p>
          <a:p>
            <a:endParaRPr lang="en-US" noProof="0" dirty="0"/>
          </a:p>
          <a:p>
            <a:r>
              <a:rPr lang="en-US" noProof="0" dirty="0"/>
              <a:t>We have the MS definition</a:t>
            </a:r>
          </a:p>
          <a:p>
            <a:pPr lvl="1"/>
            <a:r>
              <a:rPr lang="en-US" noProof="0" dirty="0"/>
              <a:t>All those benefits (and liabilities)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What’s next then???</a:t>
            </a:r>
          </a:p>
          <a:p>
            <a:endParaRPr lang="en-US" dirty="0"/>
          </a:p>
          <a:p>
            <a:r>
              <a:rPr lang="en-US" noProof="0" dirty="0"/>
              <a:t>How to ‘do it’?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54B2-4015-4BA8-A9E8-ED1E2624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D768-303A-456E-B74E-82E76FC4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1201-73D0-4C5A-8586-C5B447AC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F9384-2A42-4249-9114-840D8AAC738F}"/>
              </a:ext>
            </a:extLst>
          </p:cNvPr>
          <p:cNvSpPr/>
          <p:nvPr/>
        </p:nvSpPr>
        <p:spPr>
          <a:xfrm>
            <a:off x="4038600" y="3009900"/>
            <a:ext cx="4419600" cy="1600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Take: A set of central concepts in the architectural design process.</a:t>
            </a:r>
            <a:br>
              <a:rPr lang="en-US" dirty="0"/>
            </a:br>
            <a:r>
              <a:rPr lang="en-US" dirty="0"/>
              <a:t>Overlap with </a:t>
            </a:r>
            <a:r>
              <a:rPr lang="en-US" dirty="0" err="1"/>
              <a:t>SAiP</a:t>
            </a:r>
            <a:r>
              <a:rPr lang="en-US" dirty="0"/>
              <a:t> </a:t>
            </a:r>
            <a:r>
              <a:rPr lang="en-US" dirty="0" err="1"/>
              <a:t>fagpakke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90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EA3D-07DF-4A1C-AB59-205FC0EA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BC as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11FC-E9B1-4D78-ADFD-8A3573CC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Bounded contexts form module (CC view: Component) boundaries</a:t>
            </a:r>
          </a:p>
          <a:p>
            <a:pPr lvl="1"/>
            <a:r>
              <a:rPr lang="en-US" noProof="0" dirty="0"/>
              <a:t>Module = classic static/compile time software unit, with explicit interface(s), </a:t>
            </a:r>
            <a:r>
              <a:rPr lang="en-US" i="1" noProof="0" dirty="0"/>
              <a:t>Facade pattern</a:t>
            </a:r>
          </a:p>
          <a:p>
            <a:endParaRPr lang="en-US" i="1" noProof="0" dirty="0"/>
          </a:p>
          <a:p>
            <a:r>
              <a:rPr lang="en-US" noProof="0" dirty="0"/>
              <a:t>Excellent candidates for later microservices!</a:t>
            </a:r>
          </a:p>
          <a:p>
            <a:pPr lvl="1"/>
            <a:r>
              <a:rPr lang="en-US" noProof="0" dirty="0"/>
              <a:t>Monolith first tactic. </a:t>
            </a:r>
            <a:r>
              <a:rPr lang="en-US" i="1" noProof="0" dirty="0"/>
              <a:t>Avoid premature decomposition</a:t>
            </a:r>
          </a:p>
          <a:p>
            <a:pPr lvl="1"/>
            <a:r>
              <a:rPr lang="en-US" noProof="0" dirty="0"/>
              <a:t>Why</a:t>
            </a:r>
          </a:p>
          <a:p>
            <a:pPr lvl="2"/>
            <a:r>
              <a:rPr lang="en-US" noProof="0" dirty="0"/>
              <a:t>API </a:t>
            </a:r>
            <a:r>
              <a:rPr lang="en-US" noProof="0" dirty="0" err="1"/>
              <a:t>refactorings</a:t>
            </a:r>
            <a:r>
              <a:rPr lang="en-US" noProof="0" dirty="0"/>
              <a:t> are extremely slow in the remote case…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25111-E7DC-4D86-9D75-E08BA65B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335C-D991-4B92-83BC-3AFF77C5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52A5A-7A04-4E9A-95BC-89406462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3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86A7-D348-47B2-9628-C417CB0B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Compare OO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6863-46FE-4175-8B74-71AE2DCD7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OOA and OOD</a:t>
            </a:r>
          </a:p>
          <a:p>
            <a:pPr lvl="1"/>
            <a:r>
              <a:rPr lang="en-US" noProof="0" dirty="0"/>
              <a:t>The obvious old OO way: </a:t>
            </a:r>
          </a:p>
          <a:p>
            <a:pPr lvl="2"/>
            <a:r>
              <a:rPr lang="en-US" noProof="0" dirty="0" err="1"/>
              <a:t>StockItem</a:t>
            </a:r>
            <a:r>
              <a:rPr lang="en-US" noProof="0" dirty="0"/>
              <a:t> Warehouse::</a:t>
            </a:r>
            <a:r>
              <a:rPr lang="en-US" noProof="0" dirty="0" err="1"/>
              <a:t>getAllItems</a:t>
            </a:r>
            <a:r>
              <a:rPr lang="en-US" noProof="0" dirty="0"/>
              <a:t>()</a:t>
            </a:r>
          </a:p>
          <a:p>
            <a:endParaRPr lang="en-US" noProof="0" dirty="0"/>
          </a:p>
          <a:p>
            <a:r>
              <a:rPr lang="en-US" noProof="0" dirty="0"/>
              <a:t>Liabilities</a:t>
            </a:r>
          </a:p>
          <a:p>
            <a:pPr lvl="1"/>
            <a:r>
              <a:rPr lang="en-US" noProof="0" dirty="0"/>
              <a:t>Expose internal</a:t>
            </a:r>
            <a:br>
              <a:rPr lang="en-US" noProof="0" dirty="0"/>
            </a:br>
            <a:r>
              <a:rPr lang="en-US" noProof="0" dirty="0"/>
              <a:t>warehouse details</a:t>
            </a:r>
          </a:p>
          <a:p>
            <a:pPr lvl="1"/>
            <a:r>
              <a:rPr lang="en-US" noProof="0" dirty="0"/>
              <a:t>Hard binding through</a:t>
            </a:r>
            <a:br>
              <a:rPr lang="en-US" noProof="0" dirty="0"/>
            </a:br>
            <a:r>
              <a:rPr lang="en-US" noProof="0" dirty="0"/>
              <a:t>object reference(s)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FF30-2A84-46AB-B915-7DCDFC0E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B0DD-4F47-4FA7-9D49-5EA9E578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DEF4F-BBA8-4269-9122-EC5C1B07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C2E24-C86F-4357-81C5-65FBF6D2E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98" y="2324100"/>
            <a:ext cx="4837102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4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AB04-E557-470C-9EF6-9C1F4EE2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OO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BF6C3-2835-458F-B96D-C62EB14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Fowler ‘</a:t>
            </a:r>
            <a:r>
              <a:rPr lang="en-US" dirty="0" err="1"/>
              <a:t>BoundedContext</a:t>
            </a:r>
            <a:r>
              <a:rPr lang="en-US" dirty="0"/>
              <a:t>’ paper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WarStory</a:t>
            </a:r>
            <a:r>
              <a:rPr lang="en-US" dirty="0"/>
              <a:t>: EPJ domain…</a:t>
            </a:r>
          </a:p>
          <a:p>
            <a:pPr lvl="1"/>
            <a:r>
              <a:rPr lang="en-US" dirty="0"/>
              <a:t>GEPJ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HL7 and CDA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F942-F7BF-4F85-BB85-36914E0A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442B4-438B-493D-A14E-31D74CFD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B3D9-4A42-457E-85F6-923F3D06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6DC68-DE22-412A-8B60-72F635B0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78499"/>
            <a:ext cx="634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69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2783-53AA-43E3-9E92-DDA16B05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Business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0130-881F-4E5E-9047-38FCFFEC1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Fowler: </a:t>
            </a:r>
            <a:r>
              <a:rPr lang="en-US" i="1" noProof="0" dirty="0"/>
              <a:t>Organized around business capabilities</a:t>
            </a:r>
          </a:p>
          <a:p>
            <a:r>
              <a:rPr lang="en-US" noProof="0" dirty="0"/>
              <a:t>Bounded contexts provide services to each other</a:t>
            </a:r>
          </a:p>
          <a:p>
            <a:pPr lvl="1"/>
            <a:r>
              <a:rPr lang="en-US" noProof="0" dirty="0"/>
              <a:t>Warehouse: get stock list</a:t>
            </a:r>
          </a:p>
          <a:p>
            <a:pPr lvl="1"/>
            <a:r>
              <a:rPr lang="en-US" noProof="0" dirty="0"/>
              <a:t>Finance: set up payroll for new employee</a:t>
            </a:r>
          </a:p>
          <a:p>
            <a:pPr lvl="1"/>
            <a:endParaRPr lang="en-US" noProof="0" dirty="0"/>
          </a:p>
          <a:p>
            <a:r>
              <a:rPr lang="en-US" i="1" noProof="0" dirty="0"/>
              <a:t>Shared models </a:t>
            </a:r>
            <a:r>
              <a:rPr lang="en-US" noProof="0" dirty="0"/>
              <a:t>contain the information exchanged</a:t>
            </a:r>
          </a:p>
          <a:p>
            <a:endParaRPr lang="en-US" dirty="0"/>
          </a:p>
          <a:p>
            <a:r>
              <a:rPr lang="en-US" noProof="0" dirty="0"/>
              <a:t>Hidden models (= internal/full models) candidates for the </a:t>
            </a:r>
            <a:r>
              <a:rPr lang="en-US" i="1" dirty="0"/>
              <a:t>data management layer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5219-C32E-49BF-B60C-43429CD8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868DA-1E6E-4A1A-827C-65BEFAEE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A840-056B-4060-B49F-E30DD168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37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BBC8-4432-4AB1-B641-7825300B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29E7-8D9D-457E-A64A-A65BD558D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BCs can be a composition of sub BCs</a:t>
            </a:r>
          </a:p>
          <a:p>
            <a:pPr lvl="1"/>
            <a:r>
              <a:rPr lang="en-US" noProof="0" dirty="0"/>
              <a:t>Heard it before </a:t>
            </a:r>
            <a:r>
              <a:rPr lang="en-US" noProof="0" dirty="0">
                <a:sym typeface="Wingdings" panose="05000000000000000000" pitchFamily="2" charset="2"/>
              </a:rPr>
              <a:t>?</a:t>
            </a:r>
          </a:p>
          <a:p>
            <a:pPr lvl="1"/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Consider org. Boundaries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If different teams/groups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it may make more sense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to go for decomposition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Conway’s law…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Consider testing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Nested appr. means less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test doubles…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56A36-413A-442F-9E0A-E8EFF00A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DE37C-A13D-4F3E-AF05-646A877A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5CDA-0F7E-4F4C-B0AD-C91D873D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80D0B-E50F-4645-98EB-774845A36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11" y="1406254"/>
            <a:ext cx="4052316" cy="34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10DE-DC76-4731-8E09-060DAC58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Domains are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E6BD3-8457-4336-9430-050F2924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One of the first rules of OO design I learned:</a:t>
            </a:r>
          </a:p>
          <a:p>
            <a:pPr lvl="1"/>
            <a:r>
              <a:rPr lang="en-US" noProof="0" dirty="0"/>
              <a:t>“Domains are more stable than user requests to UI and functionality”</a:t>
            </a:r>
          </a:p>
          <a:p>
            <a:pPr lvl="1"/>
            <a:r>
              <a:rPr lang="en-US" noProof="0" dirty="0"/>
              <a:t>OO modeling was highly ‘domain modeling’</a:t>
            </a:r>
          </a:p>
          <a:p>
            <a:pPr lvl="2"/>
            <a:r>
              <a:rPr lang="en-US" dirty="0"/>
              <a:t>OOA</a:t>
            </a:r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DDD and BC are founded in the same ‘truth’</a:t>
            </a:r>
          </a:p>
          <a:p>
            <a:pPr lvl="1"/>
            <a:r>
              <a:rPr lang="en-US" noProof="0" dirty="0"/>
              <a:t>Business changes more likely to be isolated to a single BC</a:t>
            </a:r>
          </a:p>
          <a:p>
            <a:pPr lvl="1"/>
            <a:endParaRPr lang="en-US" dirty="0"/>
          </a:p>
          <a:p>
            <a:r>
              <a:rPr lang="en-US" noProof="0" dirty="0"/>
              <a:t>I do not completely agree…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C2780-D184-4BD1-B9B7-2DE95FD0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CEEDC-830B-4C71-972E-A89CDC5D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5A9A-8DB0-4DF5-9819-1D6EDF54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9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CD1BCF-5F6B-4312-8BFD-A183062E2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Roles and Responsibilities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8C4E9F5-C8F9-4F7C-85AD-5CCA5C373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Loosening the Boundaries from the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469D-83EA-488E-8EC2-218E26C7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AA9BA-B0A8-4783-BA31-76D83399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CF839-F3D6-4199-A84A-DBBC401E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4FB3-4DE8-4A6B-B760-1E67A80F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Much Bounded Context Hype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80EE0-0B45-460E-8974-02D24DA56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Every Microservice book I look into has chapters on DDD and Bounded Contexts.</a:t>
            </a:r>
          </a:p>
          <a:p>
            <a:r>
              <a:rPr lang="en-US" noProof="0" dirty="0"/>
              <a:t>Which is </a:t>
            </a:r>
            <a:r>
              <a:rPr lang="en-US" b="1" noProof="0" dirty="0"/>
              <a:t>rooted in the domain model!</a:t>
            </a:r>
            <a:endParaRPr lang="en-US" noProof="0" dirty="0"/>
          </a:p>
          <a:p>
            <a:r>
              <a:rPr lang="en-US" noProof="0" dirty="0"/>
              <a:t>I am old enough to have seen that before:</a:t>
            </a:r>
          </a:p>
          <a:p>
            <a:endParaRPr lang="en-US" noProof="0" dirty="0"/>
          </a:p>
          <a:p>
            <a:r>
              <a:rPr lang="en-US" noProof="0" dirty="0"/>
              <a:t>Object Oriented Analysis and Design</a:t>
            </a:r>
          </a:p>
          <a:p>
            <a:pPr lvl="1"/>
            <a:r>
              <a:rPr lang="en-US" i="1" noProof="0" dirty="0"/>
              <a:t>Talk to customers and write down the nouns. These are the classes. Then write down the verbs that are associated with these nouns. These are the methods.</a:t>
            </a:r>
          </a:p>
          <a:p>
            <a:endParaRPr lang="en-US" i="1" noProof="0" dirty="0"/>
          </a:p>
          <a:p>
            <a:r>
              <a:rPr lang="en-US" noProof="0" dirty="0"/>
              <a:t>Experience then showed that it was a lot of </a:t>
            </a:r>
            <a:r>
              <a:rPr lang="en-US" noProof="0" dirty="0" err="1"/>
              <a:t>bullsh</a:t>
            </a:r>
            <a:r>
              <a:rPr lang="en-US" noProof="0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74A1E-F063-46E1-A571-CAA688DB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4CB36-2FCE-4419-8530-6E64BABB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58974-A7D1-4966-8AC1-F0A86E11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6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ED8A-0CBB-4D58-8B62-FCA8F6D3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is not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0EBA-4AF0-4919-A349-D7B91021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Domain classes are important but there are so much more to complex software systems than domain concepts.</a:t>
            </a:r>
          </a:p>
          <a:p>
            <a:r>
              <a:rPr lang="en-US" noProof="0" dirty="0"/>
              <a:t>Example: </a:t>
            </a:r>
          </a:p>
          <a:p>
            <a:pPr lvl="1"/>
            <a:r>
              <a:rPr lang="en-US" noProof="0" dirty="0"/>
              <a:t>2016 </a:t>
            </a:r>
            <a:r>
              <a:rPr lang="en-US" noProof="0" dirty="0" err="1"/>
              <a:t>SkyCave</a:t>
            </a:r>
            <a:r>
              <a:rPr lang="en-US" noProof="0" dirty="0"/>
              <a:t> consists of 97 classes. Only three of them are domain classes!</a:t>
            </a:r>
          </a:p>
          <a:p>
            <a:pPr lvl="1"/>
            <a:r>
              <a:rPr lang="en-US" noProof="0" dirty="0"/>
              <a:t>Rest is about:</a:t>
            </a:r>
          </a:p>
          <a:p>
            <a:pPr lvl="2"/>
            <a:r>
              <a:rPr lang="en-US" noProof="0" dirty="0"/>
              <a:t>Distribution</a:t>
            </a:r>
          </a:p>
          <a:p>
            <a:pPr lvl="2"/>
            <a:r>
              <a:rPr lang="en-US" noProof="0" dirty="0"/>
              <a:t>Persistence</a:t>
            </a:r>
          </a:p>
          <a:p>
            <a:pPr lvl="2"/>
            <a:r>
              <a:rPr lang="en-US" noProof="0" dirty="0"/>
              <a:t>Variability Management</a:t>
            </a:r>
          </a:p>
          <a:p>
            <a:pPr lvl="2"/>
            <a:r>
              <a:rPr lang="en-US" noProof="0" dirty="0"/>
              <a:t>Dependency injection</a:t>
            </a:r>
          </a:p>
          <a:p>
            <a:pPr lvl="2"/>
            <a:r>
              <a:rPr lang="en-US" noProof="0" dirty="0"/>
              <a:t>QA, like availability, performance,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33ABE-6989-4631-A850-87F0D58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88E5C-47C0-4090-AF01-21338D89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D7F14-B115-4E4A-9B24-C9E467DC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14B11C-9C7D-49A4-8E52-8EF137C6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6264"/>
            <a:ext cx="3102428" cy="173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14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B340-AF97-4A61-B372-02BC6FD2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is not All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6392-46E1-4CC2-9595-6B159904A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Large classes of important software designs cannot be explained from a purely Domain focus!</a:t>
            </a:r>
          </a:p>
          <a:p>
            <a:r>
              <a:rPr lang="en-US" noProof="0" dirty="0"/>
              <a:t>Example: </a:t>
            </a:r>
            <a:r>
              <a:rPr lang="en-US" i="1" noProof="0" dirty="0"/>
              <a:t>Design Patterns</a:t>
            </a:r>
          </a:p>
          <a:p>
            <a:pPr lvl="1"/>
            <a:r>
              <a:rPr lang="en-US" noProof="0" dirty="0"/>
              <a:t>Strategy pattern: </a:t>
            </a:r>
          </a:p>
          <a:p>
            <a:pPr lvl="2"/>
            <a:r>
              <a:rPr lang="en-US" noProof="0" dirty="0"/>
              <a:t>Encapsulate algorithm and let it vary independently of consumer</a:t>
            </a:r>
          </a:p>
          <a:p>
            <a:endParaRPr lang="en-US" noProof="0" dirty="0"/>
          </a:p>
          <a:p>
            <a:r>
              <a:rPr lang="en-US" noProof="0" dirty="0"/>
              <a:t>Absolutely no counterpart in any domain</a:t>
            </a:r>
          </a:p>
          <a:p>
            <a:pPr lvl="1"/>
            <a:r>
              <a:rPr lang="en-US" noProof="0" dirty="0"/>
              <a:t>And still a central software architectural tool in the architect’s toolbox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480D-0D41-4AA1-AFFB-B7D9BBAB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51477-135E-4FF6-915B-CAEB422C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353FF-7A28-49CA-97F8-7E2E63E4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C039-6905-44A3-91BB-032FEFFA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Architectural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A3754-26C6-4864-84A1-965C7A9C8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Similar to </a:t>
            </a:r>
            <a:r>
              <a:rPr lang="en-US" i="1" noProof="0" dirty="0"/>
              <a:t>architectural pattern</a:t>
            </a:r>
            <a:r>
              <a:rPr lang="en-US" noProof="0" dirty="0"/>
              <a:t> and out of fashion, but I do like the different perspective and the conceptual framework it brings along:</a:t>
            </a:r>
          </a:p>
          <a:p>
            <a:r>
              <a:rPr lang="en-US" b="1" noProof="0" dirty="0"/>
              <a:t>Architectural Style: </a:t>
            </a:r>
          </a:p>
          <a:p>
            <a:pPr lvl="1"/>
            <a:r>
              <a:rPr lang="en-US" b="1" noProof="0" dirty="0"/>
              <a:t>Set of element types (components)</a:t>
            </a:r>
          </a:p>
          <a:p>
            <a:pPr lvl="1"/>
            <a:r>
              <a:rPr lang="en-US" b="1" noProof="0" dirty="0"/>
              <a:t>Set of interaction mechanism (connectors) </a:t>
            </a:r>
          </a:p>
          <a:p>
            <a:pPr lvl="1"/>
            <a:r>
              <a:rPr lang="en-US" b="1" noProof="0" dirty="0"/>
              <a:t>Topology of components</a:t>
            </a:r>
          </a:p>
          <a:p>
            <a:pPr lvl="1"/>
            <a:r>
              <a:rPr lang="en-US" b="1" noProof="0" dirty="0"/>
              <a:t>Semantic constraints</a:t>
            </a:r>
          </a:p>
          <a:p>
            <a:endParaRPr lang="en-US" b="1" noProof="0" dirty="0"/>
          </a:p>
          <a:p>
            <a:r>
              <a:rPr lang="en-US" noProof="0" dirty="0"/>
              <a:t>Exercise:</a:t>
            </a:r>
          </a:p>
          <a:p>
            <a:pPr lvl="1"/>
            <a:r>
              <a:rPr lang="en-US" noProof="0" dirty="0"/>
              <a:t>Client-server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ADDE-B3EA-45DF-9E1C-745DE336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32820-DCB0-42DB-AE42-F8081AA0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24B5-0982-4BE8-B975-9F5905D2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7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D5B4-62C0-4581-B5D5-31AF65EE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Stronger Conceptual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F7DA-A0AC-450B-857C-F1C6BA2A2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Roles, Responsibilities, Behavior,</a:t>
            </a:r>
            <a:br>
              <a:rPr lang="en-US" noProof="0" dirty="0"/>
            </a:br>
            <a:r>
              <a:rPr lang="en-US" noProof="0" dirty="0"/>
              <a:t>and Protocol</a:t>
            </a:r>
          </a:p>
          <a:p>
            <a:r>
              <a:rPr lang="en-US" noProof="0" dirty="0"/>
              <a:t>Not </a:t>
            </a:r>
          </a:p>
          <a:p>
            <a:pPr lvl="1"/>
            <a:r>
              <a:rPr lang="en-US" b="1" noProof="0" dirty="0"/>
              <a:t>The Order Concept</a:t>
            </a:r>
          </a:p>
          <a:p>
            <a:r>
              <a:rPr lang="en-US" noProof="0" dirty="0"/>
              <a:t>But</a:t>
            </a:r>
          </a:p>
          <a:p>
            <a:pPr lvl="1"/>
            <a:r>
              <a:rPr lang="en-US" b="1" noProof="0" dirty="0"/>
              <a:t>The responsibilities associated with</a:t>
            </a:r>
            <a:br>
              <a:rPr lang="en-US" b="1" noProof="0" dirty="0"/>
            </a:br>
            <a:r>
              <a:rPr lang="en-US" b="1" noProof="0" dirty="0"/>
              <a:t>handling an Order</a:t>
            </a:r>
          </a:p>
          <a:p>
            <a:r>
              <a:rPr lang="en-US" i="1" noProof="0" dirty="0"/>
              <a:t>Leads to more fine-grained </a:t>
            </a:r>
            <a:br>
              <a:rPr lang="en-US" i="1" noProof="0" dirty="0"/>
            </a:br>
            <a:r>
              <a:rPr lang="en-US" i="1" noProof="0" dirty="0"/>
              <a:t>abstractions</a:t>
            </a:r>
          </a:p>
          <a:p>
            <a:r>
              <a:rPr lang="en-US" i="1" noProof="0" dirty="0"/>
              <a:t>More ‘-able’ than noun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0309F-EDD4-452C-BAC4-09A5751A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4DA1-3218-46BB-B4AF-066CDDED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2E844-BA82-4DF3-845A-E3CC2ACC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96445-2020-4D2C-9377-6FD015F1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7152"/>
            <a:ext cx="2590800" cy="37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07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F66D-E494-4BEB-8AC7-838F6EF1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Central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C1E2-3B39-457E-BBB1-E8F6FFA9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central concepts:</a:t>
            </a:r>
          </a:p>
          <a:p>
            <a:pPr lvl="1"/>
            <a:r>
              <a:rPr lang="en-US" altLang="en-US" b="1" noProof="0" dirty="0" err="1"/>
              <a:t>Behaviour</a:t>
            </a:r>
            <a:r>
              <a:rPr lang="en-US" altLang="en-US" b="1" noProof="0" dirty="0"/>
              <a:t>:</a:t>
            </a:r>
            <a:r>
              <a:rPr lang="en-US" altLang="en-US" noProof="0" dirty="0"/>
              <a:t> </a:t>
            </a:r>
            <a:r>
              <a:rPr lang="en-US" altLang="en-US" i="1" noProof="0" dirty="0"/>
              <a:t>What actually is being done</a:t>
            </a:r>
          </a:p>
          <a:p>
            <a:pPr lvl="2"/>
            <a:r>
              <a:rPr lang="en-US" altLang="en-US" noProof="0" dirty="0"/>
              <a:t>”Henrik sits Sunday morning and writes these slides”</a:t>
            </a:r>
          </a:p>
          <a:p>
            <a:pPr lvl="1"/>
            <a:r>
              <a:rPr lang="en-US" altLang="en-US" b="1" noProof="0" dirty="0"/>
              <a:t>Responsibility:</a:t>
            </a:r>
            <a:r>
              <a:rPr lang="en-US" altLang="en-US" b="1" i="1" noProof="0" dirty="0"/>
              <a:t> </a:t>
            </a:r>
            <a:r>
              <a:rPr lang="en-US" altLang="en-US" i="1" noProof="0" dirty="0"/>
              <a:t>Being accountable for answering request</a:t>
            </a:r>
          </a:p>
          <a:p>
            <a:pPr lvl="2"/>
            <a:r>
              <a:rPr lang="en-US" altLang="en-US" noProof="0" dirty="0"/>
              <a:t>”Henrik is responsible for teaching responsibility-centric design”</a:t>
            </a:r>
          </a:p>
          <a:p>
            <a:pPr lvl="1"/>
            <a:r>
              <a:rPr lang="en-US" altLang="en-US" b="1" noProof="0" dirty="0"/>
              <a:t>Role: </a:t>
            </a:r>
            <a:r>
              <a:rPr lang="en-US" altLang="en-US" i="1" noProof="0" dirty="0"/>
              <a:t>A function/part performed in particular process</a:t>
            </a:r>
          </a:p>
          <a:p>
            <a:pPr lvl="2"/>
            <a:r>
              <a:rPr lang="en-US" altLang="en-US" noProof="0" dirty="0"/>
              <a:t>”Henrik is the course teacher”</a:t>
            </a:r>
          </a:p>
          <a:p>
            <a:pPr lvl="1"/>
            <a:r>
              <a:rPr lang="en-US" altLang="en-US" b="1" noProof="0" dirty="0"/>
              <a:t>Protocol: </a:t>
            </a:r>
            <a:r>
              <a:rPr lang="en-US" altLang="en-US" i="1" noProof="0" dirty="0"/>
              <a:t>Convention detailing the expected sequence of interactions by a set of roles</a:t>
            </a:r>
          </a:p>
          <a:p>
            <a:pPr lvl="2"/>
            <a:r>
              <a:rPr lang="en-US" altLang="en-US" noProof="0" dirty="0"/>
              <a:t>”Teacher: ‘Welcome’ =&gt; Students: stops talking and starts listening”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91F8-EE88-484D-B83F-39E89318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6A8EB-754A-4326-BC6A-9418792B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5E7C-E7C0-4E0F-8A05-28617A87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2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CD50-A31A-401D-8774-95E34701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 see the Trend Already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801C-A8EB-4942-A9E4-F4A7AC88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 err="1"/>
              <a:t>FaaS</a:t>
            </a:r>
            <a:r>
              <a:rPr lang="en-US" b="1" noProof="0" dirty="0"/>
              <a:t>: Function as a Service</a:t>
            </a:r>
          </a:p>
          <a:p>
            <a:pPr lvl="1"/>
            <a:r>
              <a:rPr lang="en-US" b="1" noProof="0" dirty="0"/>
              <a:t>A Responsibility that is set free from its prison in a bounded context, or a domain concept.</a:t>
            </a:r>
          </a:p>
          <a:p>
            <a:r>
              <a:rPr lang="en-US" noProof="0" dirty="0"/>
              <a:t>The Strategy Pattern in a new Packaging!</a:t>
            </a:r>
          </a:p>
          <a:p>
            <a:endParaRPr lang="en-US" noProof="0" dirty="0"/>
          </a:p>
          <a:p>
            <a:r>
              <a:rPr lang="en-US" noProof="0" dirty="0"/>
              <a:t>Roles are </a:t>
            </a:r>
            <a:r>
              <a:rPr lang="en-US" i="1" noProof="0" dirty="0"/>
              <a:t>often invented independent of domain</a:t>
            </a:r>
            <a:r>
              <a:rPr lang="en-US" noProof="0" dirty="0"/>
              <a:t>, as just a cohesive collections of responsibilities</a:t>
            </a:r>
          </a:p>
          <a:p>
            <a:pPr lvl="1"/>
            <a:r>
              <a:rPr lang="en-US" noProof="0" dirty="0"/>
              <a:t>Kindergarten example: The </a:t>
            </a:r>
            <a:r>
              <a:rPr lang="en-US" i="1" noProof="0" dirty="0"/>
              <a:t>Flyer role…</a:t>
            </a:r>
          </a:p>
          <a:p>
            <a:pPr lvl="1"/>
            <a:r>
              <a:rPr lang="en-US" noProof="0" dirty="0"/>
              <a:t>Car example: Is it an umbrella? Is it umbrella behavior?</a:t>
            </a:r>
          </a:p>
          <a:p>
            <a:pPr lvl="1"/>
            <a:r>
              <a:rPr lang="en-US" noProof="0" dirty="0"/>
              <a:t>(anyone read </a:t>
            </a:r>
            <a:r>
              <a:rPr lang="en-US" noProof="0" dirty="0" err="1"/>
              <a:t>Larman</a:t>
            </a:r>
            <a:r>
              <a:rPr lang="en-US" noProof="0" dirty="0"/>
              <a:t>? ‘Pure Fabrication’ principle)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8796-946B-49D6-8C40-67E38D2F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37F8-D771-4914-AFBA-3A1FB98F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575A-06DE-48D5-AF26-FF8F4121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8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CEEC6-B317-47B1-877F-F746B68E1CB5}"/>
              </a:ext>
            </a:extLst>
          </p:cNvPr>
          <p:cNvSpPr/>
          <p:nvPr/>
        </p:nvSpPr>
        <p:spPr>
          <a:xfrm>
            <a:off x="304800" y="4152900"/>
            <a:ext cx="84582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C14E8-28DD-4216-AE5A-A10B432EFEFD}"/>
              </a:ext>
            </a:extLst>
          </p:cNvPr>
          <p:cNvSpPr/>
          <p:nvPr/>
        </p:nvSpPr>
        <p:spPr>
          <a:xfrm>
            <a:off x="304800" y="2628900"/>
            <a:ext cx="8382000" cy="1295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E097B-AAD9-42EE-B993-B61C811F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24A2-6611-4FBF-B189-0436DAAEE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Bounded Contexts and DDD are fine starting points</a:t>
            </a:r>
          </a:p>
          <a:p>
            <a:pPr lvl="1"/>
            <a:r>
              <a:rPr lang="en-US" noProof="0" dirty="0"/>
              <a:t>Just as domain understanding was it in OOA and OOD</a:t>
            </a:r>
          </a:p>
          <a:p>
            <a:r>
              <a:rPr lang="en-US" noProof="0" dirty="0"/>
              <a:t>But do not let it restrict you</a:t>
            </a:r>
          </a:p>
          <a:p>
            <a:endParaRPr lang="en-US" noProof="0" dirty="0"/>
          </a:p>
          <a:p>
            <a:r>
              <a:rPr lang="en-US" noProof="0" dirty="0"/>
              <a:t>Think </a:t>
            </a:r>
          </a:p>
          <a:p>
            <a:pPr lvl="1"/>
            <a:r>
              <a:rPr lang="en-US" b="1" noProof="0" dirty="0"/>
              <a:t>Roles = responsible for cohesive part in particular process (or responsible for a </a:t>
            </a:r>
            <a:r>
              <a:rPr lang="en-US" b="1" i="1" noProof="0" dirty="0"/>
              <a:t>service</a:t>
            </a:r>
            <a:r>
              <a:rPr lang="en-US" b="1" noProof="0" dirty="0"/>
              <a:t> to the community!)</a:t>
            </a:r>
          </a:p>
          <a:p>
            <a:endParaRPr lang="en-US" b="1" noProof="0" dirty="0"/>
          </a:p>
          <a:p>
            <a:r>
              <a:rPr lang="en-US" noProof="0" dirty="0"/>
              <a:t>Microservices should perform </a:t>
            </a:r>
            <a:r>
              <a:rPr lang="en-US" i="1" noProof="0" dirty="0"/>
              <a:t>roles, </a:t>
            </a:r>
            <a:r>
              <a:rPr lang="en-US" noProof="0" dirty="0"/>
              <a:t>and use a </a:t>
            </a:r>
            <a:r>
              <a:rPr lang="en-US" i="1" noProof="0" dirty="0"/>
              <a:t>protocol</a:t>
            </a:r>
            <a:r>
              <a:rPr lang="en-US" noProof="0" dirty="0"/>
              <a:t> to exchange control and data (</a:t>
            </a:r>
            <a:r>
              <a:rPr lang="en-US" i="1" noProof="0" dirty="0"/>
              <a:t>shared models</a:t>
            </a:r>
            <a:r>
              <a:rPr lang="en-US" noProof="0" dirty="0"/>
              <a:t>)</a:t>
            </a:r>
            <a:endParaRPr lang="en-US" i="1" noProof="0" dirty="0"/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055FB-A4F7-4F88-AEC3-C8DBE49E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AC678-07C4-4362-900F-3077AD7F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75C06-86ED-4D37-9739-A2B0C120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0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04ED-E0EF-4E4B-993C-194F6C53A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DRY or Not DRY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05B2D-7694-48D1-ABBC-7475E2F3A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Do not Repeat Yourself</a:t>
            </a:r>
          </a:p>
          <a:p>
            <a:r>
              <a:rPr lang="en-US" noProof="0" dirty="0"/>
              <a:t>Or maybe you should </a:t>
            </a:r>
            <a:r>
              <a:rPr lang="en-US" noProof="0" dirty="0">
                <a:sym typeface="Wingdings" panose="05000000000000000000" pitchFamily="2" charset="2"/>
              </a:rPr>
              <a:t> 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1883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C610-92D8-4779-BC92-53904861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5A39A-8F56-44A2-A16E-39DB64BD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Step five of the TDD rhythm</a:t>
            </a:r>
          </a:p>
          <a:p>
            <a:pPr lvl="1"/>
            <a:r>
              <a:rPr lang="en-US" i="1" noProof="0" dirty="0"/>
              <a:t>Step 5: Refactor to remove duplication</a:t>
            </a:r>
          </a:p>
          <a:p>
            <a:endParaRPr lang="en-US" noProof="0" dirty="0"/>
          </a:p>
          <a:p>
            <a:r>
              <a:rPr lang="en-US" noProof="0" dirty="0"/>
              <a:t>Duplicated code is root of all evil</a:t>
            </a:r>
          </a:p>
          <a:p>
            <a:pPr lvl="1"/>
            <a:r>
              <a:rPr lang="en-US" noProof="0" dirty="0"/>
              <a:t>Dual maintenance, fixing a bug </a:t>
            </a:r>
            <a:r>
              <a:rPr lang="en-US" i="1" noProof="0" dirty="0"/>
              <a:t>once-and-for-all</a:t>
            </a:r>
            <a:r>
              <a:rPr lang="en-US" noProof="0" dirty="0"/>
              <a:t> is very difficult, etc. etc. etc.</a:t>
            </a:r>
          </a:p>
          <a:p>
            <a:pPr lvl="1"/>
            <a:endParaRPr lang="en-US" noProof="0" dirty="0"/>
          </a:p>
          <a:p>
            <a:r>
              <a:rPr lang="en-US" noProof="0" dirty="0"/>
              <a:t>Then </a:t>
            </a:r>
            <a:r>
              <a:rPr lang="en-US" i="1" noProof="0" dirty="0"/>
              <a:t>what about the shared models? And connector implementations/client libraries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B82A-DD72-4B46-9C5C-365AF1FB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0DD5-02CE-4D43-80D2-5032137E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E9D23-02C4-4082-81E6-8B0D6E60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0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9720-4989-4010-9120-06D46E29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SkyCave</a:t>
            </a:r>
            <a:r>
              <a:rPr lang="en-US" noProof="0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5AD25-38A4-406B-8D46-DC26788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battle-hardened </a:t>
            </a:r>
            <a:r>
              <a:rPr lang="en-US" i="1" noProof="0" dirty="0"/>
              <a:t>quote service</a:t>
            </a:r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Why not have a </a:t>
            </a:r>
            <a:r>
              <a:rPr lang="en-US" i="1" noProof="0" dirty="0"/>
              <a:t>shared library</a:t>
            </a:r>
            <a:r>
              <a:rPr lang="en-US" noProof="0" dirty="0"/>
              <a:t> with the quote PODO?</a:t>
            </a:r>
          </a:p>
          <a:p>
            <a:pPr lvl="1"/>
            <a:r>
              <a:rPr lang="en-US" noProof="0" dirty="0"/>
              <a:t>Class </a:t>
            </a:r>
            <a:r>
              <a:rPr lang="en-US" noProof="0" dirty="0" err="1"/>
              <a:t>quotePodo</a:t>
            </a:r>
            <a:r>
              <a:rPr lang="en-US" noProof="0" dirty="0"/>
              <a:t> { String author; String quote; int index; int </a:t>
            </a:r>
            <a:r>
              <a:rPr lang="en-US" noProof="0" dirty="0" err="1"/>
              <a:t>statuscode</a:t>
            </a:r>
            <a:r>
              <a:rPr lang="en-US" noProof="0" dirty="0"/>
              <a:t>; }</a:t>
            </a:r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6BE9E-9AAE-490D-A3A0-063BD7B8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5102-5BEC-4DC2-9D81-1F4F8DB5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5994B-5D1F-43EA-B24E-7E1DBFC4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5CE4D-BFA0-45F5-980E-0DFCF413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85900"/>
            <a:ext cx="58864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30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8BF8-403A-4AC9-A472-200A4CDE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DRY downside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B79DB-A176-4CE8-89EF-61E46B00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8610600" cy="4318000"/>
          </a:xfrm>
        </p:spPr>
        <p:txBody>
          <a:bodyPr/>
          <a:lstStyle/>
          <a:p>
            <a:r>
              <a:rPr lang="en-US" noProof="0" dirty="0"/>
              <a:t>You create </a:t>
            </a:r>
            <a:r>
              <a:rPr lang="en-US" i="1" noProof="0" dirty="0"/>
              <a:t>hard bindings </a:t>
            </a:r>
            <a:r>
              <a:rPr lang="en-US" noProof="0" dirty="0"/>
              <a:t>in the form of </a:t>
            </a:r>
            <a:r>
              <a:rPr lang="en-US" i="1" noProof="0" dirty="0"/>
              <a:t>shared library dependencies</a:t>
            </a:r>
          </a:p>
          <a:p>
            <a:pPr lvl="1"/>
            <a:r>
              <a:rPr lang="en-US" noProof="0" dirty="0"/>
              <a:t>Both producer and consumer depend upon </a:t>
            </a:r>
            <a:r>
              <a:rPr lang="en-US" i="1" noProof="0" dirty="0"/>
              <a:t>quote-lib:1.7.3</a:t>
            </a:r>
          </a:p>
          <a:p>
            <a:pPr lvl="1"/>
            <a:r>
              <a:rPr lang="en-US" noProof="0" dirty="0"/>
              <a:t>May create ‘lock-step’ versioning</a:t>
            </a:r>
          </a:p>
          <a:p>
            <a:pPr lvl="2"/>
            <a:r>
              <a:rPr lang="en-US" noProof="0" dirty="0"/>
              <a:t>Library update </a:t>
            </a:r>
            <a:r>
              <a:rPr lang="en-US" noProof="0" dirty="0" err="1"/>
              <a:t>propagages</a:t>
            </a:r>
            <a:r>
              <a:rPr lang="en-US" noProof="0" dirty="0"/>
              <a:t> across all services</a:t>
            </a:r>
          </a:p>
          <a:p>
            <a:pPr lvl="1"/>
            <a:r>
              <a:rPr lang="en-US" noProof="0" dirty="0" err="1"/>
              <a:t>AntiPattern</a:t>
            </a:r>
            <a:r>
              <a:rPr lang="en-US" noProof="0" dirty="0"/>
              <a:t>: </a:t>
            </a:r>
            <a:r>
              <a:rPr lang="en-US" i="1" noProof="0" dirty="0"/>
              <a:t>The Distributed Monolith</a:t>
            </a:r>
            <a:endParaRPr lang="en-US" noProof="0" dirty="0"/>
          </a:p>
          <a:p>
            <a:pPr lvl="1"/>
            <a:r>
              <a:rPr lang="en-US" noProof="0" dirty="0"/>
              <a:t>Begins to dictate the programming language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Cannot import maven libs in python, to my knowledge</a:t>
            </a:r>
          </a:p>
          <a:p>
            <a:pPr lvl="2"/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Bottomline: </a:t>
            </a:r>
            <a:r>
              <a:rPr lang="en-US" i="1" noProof="0" dirty="0">
                <a:sym typeface="Wingdings" panose="05000000000000000000" pitchFamily="2" charset="2"/>
              </a:rPr>
              <a:t>Relaxed about DRY across service boundaries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Programming level: Do not put the ‘shared models’ in shared libs !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CC46-DD33-4E03-962E-1C0E8870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3DA0C-86C8-48EA-ACC2-AC0F637C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0CF49-7FC3-4817-95DF-2CED4997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0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6BE1-3042-4B5C-B257-61CE8ACA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13C72-099D-43F8-99E7-755A362A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What about library implementations of connectors?</a:t>
            </a:r>
          </a:p>
          <a:p>
            <a:pPr lvl="1"/>
            <a:r>
              <a:rPr lang="en-US" noProof="0" dirty="0"/>
              <a:t>Aka ‘client libraries’?</a:t>
            </a:r>
          </a:p>
          <a:p>
            <a:r>
              <a:rPr lang="en-US" noProof="0" dirty="0"/>
              <a:t>Example: Our ‘</a:t>
            </a:r>
            <a:r>
              <a:rPr lang="en-US" noProof="0" dirty="0" err="1"/>
              <a:t>RealQuoteService</a:t>
            </a:r>
            <a:r>
              <a:rPr lang="en-US" noProof="0" dirty="0"/>
              <a:t>’ implementation – why did I not just hand it out to you?</a:t>
            </a:r>
          </a:p>
          <a:p>
            <a:pPr lvl="1"/>
            <a:r>
              <a:rPr lang="en-US" noProof="0" dirty="0"/>
              <a:t>(Would be an easy exercise, then </a:t>
            </a:r>
            <a:r>
              <a:rPr lang="en-US" noProof="0" dirty="0">
                <a:sym typeface="Wingdings" panose="05000000000000000000" pitchFamily="2" charset="2"/>
              </a:rPr>
              <a:t>)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Newman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Risk of server logic creeping into the connector logic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Example of ‘it works’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Amazon Web Service SDK 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Client lib for the AWS REST </a:t>
            </a:r>
            <a:r>
              <a:rPr lang="en-US" noProof="0" dirty="0" err="1">
                <a:sym typeface="Wingdings" panose="05000000000000000000" pitchFamily="2" charset="2"/>
              </a:rPr>
              <a:t>api</a:t>
            </a:r>
            <a:endParaRPr lang="en-US" noProof="0" dirty="0">
              <a:sym typeface="Wingdings" panose="05000000000000000000" pitchFamily="2" charset="2"/>
            </a:endParaRP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But developed by </a:t>
            </a:r>
            <a:r>
              <a:rPr lang="en-US" i="1" noProof="0" dirty="0">
                <a:sym typeface="Wingdings" panose="05000000000000000000" pitchFamily="2" charset="2"/>
              </a:rPr>
              <a:t>other team + community, </a:t>
            </a:r>
            <a:r>
              <a:rPr lang="en-US" noProof="0" dirty="0">
                <a:sym typeface="Wingdings" panose="05000000000000000000" pitchFamily="2" charset="2"/>
              </a:rPr>
              <a:t>not the AWS team !!!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2ACC5-B8BD-4559-8DF8-DD15226C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ACBC-1AF2-41F8-A83B-57A3772E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EBDA-F107-4D8D-9594-09D16C31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6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2531-0E44-4E7E-BD9C-F08AA18C3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Monolith First Pattern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D22EB-6278-4F6F-ACBA-BC8FB3921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13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BA53-FF88-4AE3-96B8-D4297B92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Relation To Def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E70B-960D-48CD-B676-7359EE95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Actual the definition is quite precise about a subset of the defining characteristics of the</a:t>
            </a:r>
          </a:p>
          <a:p>
            <a:endParaRPr lang="en-US" noProof="0" dirty="0"/>
          </a:p>
          <a:p>
            <a:endParaRPr lang="en-US" b="1" noProof="0" dirty="0"/>
          </a:p>
          <a:p>
            <a:r>
              <a:rPr lang="en-US" b="1" noProof="0" dirty="0"/>
              <a:t>The Microservice Architectural Style</a:t>
            </a:r>
          </a:p>
          <a:p>
            <a:pPr lvl="1"/>
            <a:r>
              <a:rPr lang="en-US" b="1" noProof="0" dirty="0"/>
              <a:t>Components, Connectors, Topology, Semantic constraints</a:t>
            </a:r>
          </a:p>
          <a:p>
            <a:endParaRPr lang="en-US" b="1" noProof="0" dirty="0"/>
          </a:p>
          <a:p>
            <a:endParaRPr lang="en-US" b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26CD9-D656-4A69-AF54-69E272CF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FFC28-30BC-4EE3-99E2-C0D33B04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36F3-BFC4-469C-BAFA-52FD3602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3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1FA3-5E5E-4522-9E5B-94094779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Fowler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750B-C9CE-42BC-B30B-3434DBA8A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96FF-770C-4AB2-91D9-4A3AE8E5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DB49-8429-4F73-A739-53013D67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C5670-62A3-4592-AB82-FBFFE30F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9CB19-CC77-427B-94D5-DC7EEF3D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85" y="941742"/>
            <a:ext cx="616485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8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A689-7596-474D-8E7B-6FBB5A0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ED8B-5821-43D8-89BE-19BBCDBE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Right, I agree totally</a:t>
            </a:r>
          </a:p>
          <a:p>
            <a:pPr lvl="1"/>
            <a:r>
              <a:rPr lang="en-US" dirty="0"/>
              <a:t>Tool support so much better for in-process communication</a:t>
            </a:r>
          </a:p>
          <a:p>
            <a:pPr lvl="1"/>
            <a:r>
              <a:rPr lang="en-US" dirty="0"/>
              <a:t>YAGNI principle (you </a:t>
            </a:r>
            <a:r>
              <a:rPr lang="en-US" dirty="0" err="1"/>
              <a:t>ain’t</a:t>
            </a:r>
            <a:r>
              <a:rPr lang="en-US" dirty="0"/>
              <a:t> </a:t>
            </a:r>
            <a:r>
              <a:rPr lang="en-US" dirty="0" err="1"/>
              <a:t>gonna</a:t>
            </a:r>
            <a:r>
              <a:rPr lang="en-US" dirty="0"/>
              <a:t> need it)</a:t>
            </a:r>
          </a:p>
          <a:p>
            <a:r>
              <a:rPr lang="en-US" dirty="0"/>
              <a:t>But, still</a:t>
            </a:r>
          </a:p>
          <a:p>
            <a:pPr lvl="1"/>
            <a:r>
              <a:rPr lang="en-US" dirty="0"/>
              <a:t>As service boundaries starts to materialize, I think it makes sense to start to apply the </a:t>
            </a:r>
            <a:r>
              <a:rPr lang="en-US" i="1" dirty="0"/>
              <a:t>architectural style</a:t>
            </a:r>
            <a:r>
              <a:rPr lang="en-US" dirty="0"/>
              <a:t> along the boundary, alas</a:t>
            </a:r>
          </a:p>
          <a:p>
            <a:pPr lvl="2"/>
            <a:r>
              <a:rPr lang="en-US" dirty="0"/>
              <a:t>Order </a:t>
            </a:r>
            <a:r>
              <a:rPr lang="en-US" dirty="0" err="1"/>
              <a:t>order</a:t>
            </a:r>
            <a:r>
              <a:rPr lang="en-US" dirty="0"/>
              <a:t> = </a:t>
            </a:r>
            <a:r>
              <a:rPr lang="en-US" dirty="0" err="1"/>
              <a:t>coffeeshop.createOrder</a:t>
            </a:r>
            <a:r>
              <a:rPr lang="en-US" dirty="0"/>
              <a:t>(</a:t>
            </a:r>
            <a:r>
              <a:rPr lang="en-US" dirty="0" err="1"/>
              <a:t>Type.Latte</a:t>
            </a:r>
            <a:r>
              <a:rPr lang="en-US" dirty="0"/>
              <a:t>, …);</a:t>
            </a:r>
          </a:p>
          <a:p>
            <a:pPr lvl="2"/>
            <a:r>
              <a:rPr lang="en-US" i="1" dirty="0"/>
              <a:t>May become something like (</a:t>
            </a:r>
            <a:r>
              <a:rPr lang="en-US" i="1" dirty="0" err="1"/>
              <a:t>REST’ifying</a:t>
            </a:r>
            <a:r>
              <a:rPr lang="en-US" i="1" dirty="0"/>
              <a:t> the communication)</a:t>
            </a:r>
          </a:p>
          <a:p>
            <a:pPr lvl="2"/>
            <a:r>
              <a:rPr lang="en-US" dirty="0" err="1"/>
              <a:t>OrderModel</a:t>
            </a:r>
            <a:r>
              <a:rPr lang="en-US" dirty="0"/>
              <a:t> </a:t>
            </a:r>
            <a:r>
              <a:rPr lang="en-US" dirty="0" err="1"/>
              <a:t>orderModel</a:t>
            </a:r>
            <a:r>
              <a:rPr lang="en-US" dirty="0"/>
              <a:t> = new </a:t>
            </a:r>
            <a:r>
              <a:rPr lang="en-US" dirty="0" err="1"/>
              <a:t>OrderModel</a:t>
            </a:r>
            <a:r>
              <a:rPr lang="en-US" dirty="0"/>
              <a:t>(</a:t>
            </a:r>
            <a:r>
              <a:rPr lang="en-US" dirty="0" err="1"/>
              <a:t>Type.Latte</a:t>
            </a:r>
            <a:r>
              <a:rPr lang="en-US" dirty="0"/>
              <a:t>, …);</a:t>
            </a:r>
          </a:p>
          <a:p>
            <a:pPr lvl="2"/>
            <a:r>
              <a:rPr lang="en-US" dirty="0" err="1"/>
              <a:t>OrderResult</a:t>
            </a:r>
            <a:r>
              <a:rPr lang="en-US" dirty="0"/>
              <a:t> result = </a:t>
            </a:r>
            <a:r>
              <a:rPr lang="en-US" dirty="0" err="1"/>
              <a:t>coffeeshop.serviceCall</a:t>
            </a:r>
            <a:r>
              <a:rPr lang="en-US" dirty="0"/>
              <a:t>(ORDER, </a:t>
            </a:r>
            <a:r>
              <a:rPr lang="en-US" dirty="0" err="1"/>
              <a:t>orderModel</a:t>
            </a:r>
            <a:r>
              <a:rPr lang="en-US" dirty="0"/>
              <a:t>);</a:t>
            </a:r>
          </a:p>
          <a:p>
            <a:pPr lvl="2"/>
            <a:r>
              <a:rPr lang="en-US" dirty="0"/>
              <a:t>Order </a:t>
            </a:r>
            <a:r>
              <a:rPr lang="en-US" dirty="0" err="1"/>
              <a:t>order</a:t>
            </a:r>
            <a:r>
              <a:rPr lang="en-US" dirty="0"/>
              <a:t> = </a:t>
            </a:r>
            <a:r>
              <a:rPr lang="en-US" dirty="0" err="1"/>
              <a:t>result.getOrder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That is, ‘Order’ without any deep references. </a:t>
            </a:r>
            <a:r>
              <a:rPr lang="en-US"/>
              <a:t>Only a PODO!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CE77-A021-40B2-B691-A65A5369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6F1CE-DE92-4588-A871-A4FDF9B3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6C29-183A-4837-90DC-BD9E8FED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08007D-20F4-423D-AEAB-92CD036446E5}"/>
              </a:ext>
            </a:extLst>
          </p:cNvPr>
          <p:cNvSpPr/>
          <p:nvPr/>
        </p:nvSpPr>
        <p:spPr>
          <a:xfrm>
            <a:off x="1143000" y="3238500"/>
            <a:ext cx="6858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3CB92-7627-4B1C-B5AC-9DDEFD391B54}"/>
              </a:ext>
            </a:extLst>
          </p:cNvPr>
          <p:cNvSpPr/>
          <p:nvPr/>
        </p:nvSpPr>
        <p:spPr>
          <a:xfrm>
            <a:off x="1143000" y="3924300"/>
            <a:ext cx="73152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9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442EF-2C90-4C3D-ACAB-56FE3EAA9657}"/>
              </a:ext>
            </a:extLst>
          </p:cNvPr>
          <p:cNvSpPr/>
          <p:nvPr/>
        </p:nvSpPr>
        <p:spPr>
          <a:xfrm>
            <a:off x="152400" y="2476500"/>
            <a:ext cx="8839200" cy="86465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B1FB-D7AE-428B-A933-DE88451F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9758-05CD-4056-A3C6-FF2C4896B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Objection to this opinion</a:t>
            </a:r>
          </a:p>
          <a:p>
            <a:pPr lvl="1"/>
            <a:r>
              <a:rPr lang="en-US" i="1" dirty="0"/>
              <a:t>You have no transparency, why not encapsulate the concrete connector style? This code smells </a:t>
            </a:r>
            <a:r>
              <a:rPr lang="en-US" i="1" dirty="0" err="1"/>
              <a:t>RESTish</a:t>
            </a:r>
            <a:r>
              <a:rPr lang="en-US" i="1" dirty="0"/>
              <a:t>, right?</a:t>
            </a:r>
          </a:p>
          <a:p>
            <a:r>
              <a:rPr lang="en-US" dirty="0"/>
              <a:t>It is a really good objection, but…</a:t>
            </a:r>
          </a:p>
          <a:p>
            <a:r>
              <a:rPr lang="en-US" i="1" dirty="0"/>
              <a:t>From an architectural standpoint it is highly important to be explicit when a connector is out-of-process</a:t>
            </a:r>
          </a:p>
          <a:p>
            <a:pPr lvl="1"/>
            <a:r>
              <a:rPr lang="en-US" dirty="0"/>
              <a:t>Nygard: </a:t>
            </a:r>
            <a:r>
              <a:rPr lang="en-US" b="1" dirty="0"/>
              <a:t>Integration point</a:t>
            </a:r>
          </a:p>
          <a:p>
            <a:pPr lvl="2"/>
            <a:r>
              <a:rPr lang="en-US" dirty="0"/>
              <a:t>Must be analyzed in terms of availability, performance, security, …</a:t>
            </a:r>
          </a:p>
          <a:p>
            <a:r>
              <a:rPr lang="en-US" dirty="0"/>
              <a:t>I have to code time-outs, circuit breakers, chunky interface, …, for these connectors! </a:t>
            </a:r>
            <a:r>
              <a:rPr lang="en-US" i="1" dirty="0"/>
              <a:t>No transparency anyway!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8688-9CDF-4BD7-9CFA-A7B2AFB1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60BE3-3B5C-4F29-9AE0-202CAA41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2E2D-E97F-4112-BD30-53702481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6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5B50-6D5F-405E-ADB1-DBB727499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85CD4-8B51-454F-8FDE-E6995654B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80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5B99-5334-4740-B086-042BDB1A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Hexagonal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AE87-8D49-4844-A132-FB833D524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r>
              <a:rPr lang="en-US" noProof="0" dirty="0"/>
              <a:t>Alternative to layered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59A9-E212-4E28-8B60-9CA84BD8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577A-21B2-425F-BA07-B21E564A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03946-2E98-4308-AEE7-E87CE39A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40D47-25D6-450D-8070-BD415A89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52500"/>
            <a:ext cx="7254502" cy="200501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C338C6-8A90-43E7-A263-04D5D78FE05B}"/>
              </a:ext>
            </a:extLst>
          </p:cNvPr>
          <p:cNvCxnSpPr/>
          <p:nvPr/>
        </p:nvCxnSpPr>
        <p:spPr>
          <a:xfrm>
            <a:off x="1981200" y="1943100"/>
            <a:ext cx="13716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CE6FBC-677E-44D1-8DCC-D2D37A37CB8A}"/>
              </a:ext>
            </a:extLst>
          </p:cNvPr>
          <p:cNvCxnSpPr>
            <a:cxnSpLocks/>
          </p:cNvCxnSpPr>
          <p:nvPr/>
        </p:nvCxnSpPr>
        <p:spPr>
          <a:xfrm>
            <a:off x="1403874" y="2421816"/>
            <a:ext cx="13716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69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3200-D68E-4F0A-A96D-E533B305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3767-AAC1-4176-BDF6-2D54F099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Benefits</a:t>
            </a:r>
          </a:p>
          <a:p>
            <a:pPr lvl="1"/>
            <a:r>
              <a:rPr lang="da-DK" dirty="0"/>
              <a:t>BL independent of</a:t>
            </a:r>
            <a:br>
              <a:rPr lang="da-DK" dirty="0"/>
            </a:br>
            <a:r>
              <a:rPr lang="da-DK" dirty="0"/>
              <a:t>presentation and</a:t>
            </a:r>
            <a:br>
              <a:rPr lang="da-DK" dirty="0"/>
            </a:br>
            <a:r>
              <a:rPr lang="da-DK" dirty="0"/>
              <a:t>data access</a:t>
            </a:r>
          </a:p>
          <a:p>
            <a:pPr lvl="1"/>
            <a:r>
              <a:rPr lang="da-DK" dirty="0"/>
              <a:t>Easier testing /</a:t>
            </a:r>
            <a:br>
              <a:rPr lang="da-DK" dirty="0"/>
            </a:br>
            <a:r>
              <a:rPr lang="da-DK" dirty="0"/>
              <a:t>decoupling</a:t>
            </a:r>
          </a:p>
          <a:p>
            <a:pPr lvl="1"/>
            <a:r>
              <a:rPr lang="da-DK" dirty="0"/>
              <a:t>Often need for many</a:t>
            </a:r>
            <a:br>
              <a:rPr lang="da-DK" dirty="0"/>
            </a:br>
            <a:r>
              <a:rPr lang="da-DK" dirty="0"/>
              <a:t>e.g. UI adapters (web,</a:t>
            </a:r>
            <a:br>
              <a:rPr lang="da-DK" dirty="0"/>
            </a:br>
            <a:r>
              <a:rPr lang="da-DK" dirty="0"/>
              <a:t>mobile app, legacy, ..)</a:t>
            </a:r>
            <a:br>
              <a:rPr lang="da-DK" dirty="0"/>
            </a:br>
            <a:r>
              <a:rPr lang="da-DK" dirty="0"/>
              <a:t>anyway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40AC-5C73-40D9-8E65-B00A66FE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79047-D97B-4671-95BC-8951101B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AD3EA-F9EA-49DE-84AB-AD6E25A0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B5219-EF40-423E-84C1-63F3C1A8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672" y="914400"/>
            <a:ext cx="5034528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0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E79A-E417-4EEF-848D-D6D392D0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41DA-39FE-4D0B-989B-B9E680B7F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What has that to do with microservice architectures?</a:t>
            </a:r>
          </a:p>
          <a:p>
            <a:endParaRPr lang="da-DK" dirty="0"/>
          </a:p>
          <a:p>
            <a:r>
              <a:rPr lang="da-DK" dirty="0"/>
              <a:t>Nothing</a:t>
            </a:r>
            <a:r>
              <a:rPr lang="da-DK"/>
              <a:t>, excepts as another way of structuring the kind of applications that most often are candiates for micro service architectures </a:t>
            </a:r>
            <a:r>
              <a:rPr lang="da-DK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EFCE1-8018-4E21-9DF0-F3FC909C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577E8-2960-4692-AC4B-F4957625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318F0-7FD2-487B-BDAE-1F84F3FE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93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4A69-0D8A-4D47-91F2-7896D8FDE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Pattern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4DA76-8B66-4D9F-A19F-C42F956E12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811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24A3-B2B9-4830-B3D4-43A383AF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Recommendable Book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439337-9D9C-48AD-8164-5011430DC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1100"/>
            <a:ext cx="2895600" cy="363041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6C2A8-3C34-457E-AD49-68A7846C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9939-952A-498D-ACF9-0B7F8078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8E660-B45F-4FF1-928C-58F2870B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932A8-0382-40AC-8F19-C36343E12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67409"/>
            <a:ext cx="331052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94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3EAD19-200F-41EF-AF6F-27F82784E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Recent Analysis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F931AF-36F9-4BEA-9E4D-EC9957E4E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By Peter Daugaard Rasmussen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0B2D0-2F37-4E8E-87CE-7BAF3CA5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C2C23-A843-4E01-BF9F-90E87C14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979FD-F4F3-4177-BD73-36C32919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9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88D-7D22-472A-BC30-EDA53AC6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Relation to Def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F3AF-4287-4236-B4B1-A65128A2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Microservice Architectural Style</a:t>
            </a:r>
          </a:p>
          <a:p>
            <a:pPr lvl="1"/>
            <a:r>
              <a:rPr lang="en-US" b="1" dirty="0"/>
              <a:t>Components, Connectors, Topology, Semantic constraints</a:t>
            </a:r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109C-425C-4194-8B71-BE32F07B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DE6D2-0C0E-4352-9BE5-29A1B2BA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ABE5-6830-42EA-A142-86BBA1EE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FE43D-B094-45EB-A107-44FBEA3F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63" y="1951990"/>
            <a:ext cx="38004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3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676F-B31B-4CEB-8116-CFE054AE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1EBD-7FAD-468A-9435-3EAE3B73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38FC2-5B8D-41E3-AE99-98EBD5A2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FB70-373D-4C4F-9AA8-D837977E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AA5AC-CD92-4046-89D0-62279530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6F3D8-F176-4655-A787-97DF56B1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721" y="141111"/>
            <a:ext cx="4778279" cy="54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28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2404-2CFA-46BE-98A4-C0BAB978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C8FC2-B142-44B7-AC77-84CE29EC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8A13E-480F-4E13-A12C-C900C269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FD06-598E-45CF-90E2-FA13252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16AF4-2E33-4FA0-82C9-475A95CA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CB614-66F6-4E6D-88EC-0365D69C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5365"/>
            <a:ext cx="4572000" cy="53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1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62EF-7313-4370-B096-C86C1356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92D8B-FFD3-402B-AD34-A58453F8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38DDE-A778-46A6-862C-DF9B5398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7695-5095-4CD6-8E18-586CD974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B139-7088-418B-B142-8B2082D1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7AA2C-A189-4F91-AAA3-24AFD2BC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2175"/>
            <a:ext cx="708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61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8D0D-DA92-47A9-B152-4A619310E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AA398-B988-4C92-95FB-49D2FC277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50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F0CFDA-3B7D-424B-8DBC-BDA84C38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Architecture…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A84998-C02C-493F-B96B-737618CC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is difficult 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definition </a:t>
            </a:r>
          </a:p>
          <a:p>
            <a:pPr lvl="1"/>
            <a:r>
              <a:rPr lang="en-US" dirty="0"/>
              <a:t>(forgot the author, and is probably misquoting)</a:t>
            </a:r>
          </a:p>
          <a:p>
            <a:pPr lvl="1"/>
            <a:r>
              <a:rPr lang="en-US" i="1" dirty="0"/>
              <a:t>The things we wished we had done differently </a:t>
            </a:r>
            <a:r>
              <a:rPr lang="en-US" i="1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n-US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IMO it is about ‘cutting the cake in the right way’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Part the ‘whole’ into ‘suitable’ pieces that collaborate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Usually, no ‘right way’ just ‘less bad ways’ to </a:t>
            </a:r>
            <a:r>
              <a:rPr lang="en-US">
                <a:sym typeface="Wingdings" panose="05000000000000000000" pitchFamily="2" charset="2"/>
              </a:rPr>
              <a:t>pick from…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4DDAF-5B11-4E7E-90DF-AECC299D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09700"/>
            <a:ext cx="66865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2D7-9655-4C4D-AFCF-A5AE09CC2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Aspects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B1858-467F-40D6-8E44-C3C9A3B89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53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23C9-F9BD-4689-88AB-908B05B32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Coupling and Cohesion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55A4B-5C8C-433C-8B6E-F725BFA04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So old, and so difficult to get right</a:t>
            </a:r>
          </a:p>
          <a:p>
            <a:r>
              <a:rPr lang="en-US" noProof="0" dirty="0"/>
              <a:t>‘it is all about role boundaries’</a:t>
            </a:r>
          </a:p>
        </p:txBody>
      </p:sp>
    </p:spTree>
    <p:extLst>
      <p:ext uri="{BB962C8B-B14F-4D97-AF65-F5344CB8AC3E}">
        <p14:creationId xmlns:p14="http://schemas.microsoft.com/office/powerpoint/2010/main" val="292984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D682-60BF-468E-910F-114548C1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Larry Constantine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B4D5-2EEC-4FFE-A1DB-4FF60E97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2E8D-945A-4DEA-BD74-A4FE7FC1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CE0A3-95D0-40E5-ABD5-E35CEB67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FF0B22-87C8-4C0A-93E7-EE45E5C73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Late 1960’ies formulation</a:t>
            </a:r>
          </a:p>
          <a:p>
            <a:pPr lvl="1"/>
            <a:r>
              <a:rPr lang="en-US" noProof="0" dirty="0"/>
              <a:t>Coupling</a:t>
            </a:r>
          </a:p>
          <a:p>
            <a:r>
              <a:rPr lang="en-US" noProof="0" dirty="0"/>
              <a:t>The antidote:</a:t>
            </a:r>
          </a:p>
          <a:p>
            <a:pPr lvl="1"/>
            <a:r>
              <a:rPr lang="en-US" noProof="0" dirty="0"/>
              <a:t>Information Hiding</a:t>
            </a:r>
          </a:p>
          <a:p>
            <a:pPr lvl="2"/>
            <a:r>
              <a:rPr lang="en-US" noProof="0" dirty="0"/>
              <a:t>David </a:t>
            </a:r>
            <a:r>
              <a:rPr lang="en-US" noProof="0" dirty="0" err="1"/>
              <a:t>Parnas</a:t>
            </a:r>
            <a:endParaRPr lang="en-US" noProof="0" dirty="0"/>
          </a:p>
          <a:p>
            <a:pPr lvl="1"/>
            <a:r>
              <a:rPr lang="en-US" noProof="0" dirty="0"/>
              <a:t>Encapsulation</a:t>
            </a:r>
          </a:p>
          <a:p>
            <a:pPr lvl="2"/>
            <a:r>
              <a:rPr lang="en-US" dirty="0"/>
              <a:t>An </a:t>
            </a:r>
            <a:r>
              <a:rPr lang="en-US" i="1" dirty="0"/>
              <a:t>inside</a:t>
            </a:r>
            <a:r>
              <a:rPr lang="en-US" dirty="0"/>
              <a:t> and </a:t>
            </a:r>
            <a:r>
              <a:rPr lang="en-US" i="1" dirty="0"/>
              <a:t>outside</a:t>
            </a:r>
            <a:endParaRPr lang="en-US" i="1" noProof="0" dirty="0"/>
          </a:p>
          <a:p>
            <a:endParaRPr lang="en-US" noProof="0" dirty="0"/>
          </a:p>
          <a:p>
            <a:r>
              <a:rPr lang="en-US" noProof="0" dirty="0"/>
              <a:t>Shaw</a:t>
            </a:r>
          </a:p>
          <a:p>
            <a:pPr lvl="1"/>
            <a:r>
              <a:rPr lang="en-US" i="1" noProof="0" dirty="0"/>
              <a:t>It is not the functionality per se, it is the packing</a:t>
            </a:r>
          </a:p>
          <a:p>
            <a:endParaRPr lang="en-US" noProof="0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147F4A3A-C08D-4613-B82E-A366002FA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533" y="954741"/>
            <a:ext cx="423333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D682-60BF-468E-910F-114548C1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Packaging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B4D5-2EEC-4FFE-A1DB-4FF60E97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2E8D-945A-4DEA-BD74-A4FE7FC1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CE0A3-95D0-40E5-ABD5-E35CEB67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A1DD-1C77-4AB2-BE68-05833C7B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To rephrase the previous </a:t>
            </a:r>
            <a:r>
              <a:rPr lang="en-US" i="1" noProof="0" dirty="0"/>
              <a:t>software reuse</a:t>
            </a:r>
            <a:r>
              <a:rPr lang="en-US" noProof="0" dirty="0"/>
              <a:t> historical treatment, much of every new tech-hype has been about a </a:t>
            </a:r>
            <a:r>
              <a:rPr lang="en-US" i="1" noProof="0" dirty="0"/>
              <a:t>new scheme for packing software into a deploy unit</a:t>
            </a:r>
          </a:p>
          <a:p>
            <a:pPr lvl="1"/>
            <a:r>
              <a:rPr lang="en-US" noProof="0" dirty="0"/>
              <a:t>Modules (</a:t>
            </a:r>
            <a:r>
              <a:rPr lang="en-US" noProof="0" dirty="0" err="1"/>
              <a:t>modula</a:t>
            </a:r>
            <a:r>
              <a:rPr lang="en-US" noProof="0" dirty="0"/>
              <a:t> 2)	:	Language packaging</a:t>
            </a:r>
          </a:p>
          <a:p>
            <a:pPr lvl="1"/>
            <a:r>
              <a:rPr lang="en-US" noProof="0" dirty="0"/>
              <a:t>Objects (</a:t>
            </a:r>
            <a:r>
              <a:rPr lang="en-US" noProof="0" dirty="0" err="1"/>
              <a:t>simula</a:t>
            </a:r>
            <a:r>
              <a:rPr lang="en-US" noProof="0" dirty="0"/>
              <a:t>/</a:t>
            </a:r>
            <a:r>
              <a:rPr lang="en-US" noProof="0" dirty="0" err="1"/>
              <a:t>smalltalk</a:t>
            </a:r>
            <a:r>
              <a:rPr lang="en-US" noProof="0" dirty="0"/>
              <a:t>) :	Language packaging</a:t>
            </a:r>
          </a:p>
          <a:p>
            <a:pPr lvl="1"/>
            <a:r>
              <a:rPr lang="en-US" noProof="0" dirty="0"/>
              <a:t>CBS:				Static deployments</a:t>
            </a:r>
          </a:p>
          <a:p>
            <a:pPr lvl="1"/>
            <a:r>
              <a:rPr lang="en-US" noProof="0" dirty="0"/>
              <a:t>SOA:				Dynamic deployments</a:t>
            </a:r>
          </a:p>
          <a:p>
            <a:pPr lvl="1"/>
            <a:r>
              <a:rPr lang="en-US" noProof="0" dirty="0"/>
              <a:t>Microservices:			Dynamic deployments at scale</a:t>
            </a:r>
          </a:p>
          <a:p>
            <a:pPr lvl="1"/>
            <a:endParaRPr lang="en-US" dirty="0"/>
          </a:p>
          <a:p>
            <a:r>
              <a:rPr lang="en-US" noProof="0" dirty="0"/>
              <a:t>Note that packing does not really help on coupling</a:t>
            </a:r>
          </a:p>
        </p:txBody>
      </p:sp>
    </p:spTree>
    <p:extLst>
      <p:ext uri="{BB962C8B-B14F-4D97-AF65-F5344CB8AC3E}">
        <p14:creationId xmlns:p14="http://schemas.microsoft.com/office/powerpoint/2010/main" val="270342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2476</Words>
  <Application>Microsoft Office PowerPoint</Application>
  <PresentationFormat>On-screen Show (16:10)</PresentationFormat>
  <Paragraphs>478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Microservices and DevOps</vt:lpstr>
      <vt:lpstr>Designing MS Architectures?</vt:lpstr>
      <vt:lpstr>Architectural Style</vt:lpstr>
      <vt:lpstr>Relation To Def</vt:lpstr>
      <vt:lpstr>Relation to Def</vt:lpstr>
      <vt:lpstr>Aspects</vt:lpstr>
      <vt:lpstr>Coupling and Cohesion</vt:lpstr>
      <vt:lpstr>Larry Constantine</vt:lpstr>
      <vt:lpstr>Packaging</vt:lpstr>
      <vt:lpstr>An OO Experience</vt:lpstr>
      <vt:lpstr>Visually</vt:lpstr>
      <vt:lpstr>API Gateway pattern</vt:lpstr>
      <vt:lpstr>Compositional Principles</vt:lpstr>
      <vt:lpstr>Worth Mentioning</vt:lpstr>
      <vt:lpstr>Bounded Contexts</vt:lpstr>
      <vt:lpstr>Bounded Contexts</vt:lpstr>
      <vt:lpstr>MusicCorp Example</vt:lpstr>
      <vt:lpstr>Definition?</vt:lpstr>
      <vt:lpstr>On a more Language Level</vt:lpstr>
      <vt:lpstr>BC as Modules</vt:lpstr>
      <vt:lpstr>Compare OO Perspective</vt:lpstr>
      <vt:lpstr>Compare OO Perspective</vt:lpstr>
      <vt:lpstr>Business Capabilities</vt:lpstr>
      <vt:lpstr>Decomposition</vt:lpstr>
      <vt:lpstr>Domains are Stable</vt:lpstr>
      <vt:lpstr>Roles and Responsibilities</vt:lpstr>
      <vt:lpstr>Much Bounded Context Hype</vt:lpstr>
      <vt:lpstr>Domain is not All</vt:lpstr>
      <vt:lpstr>Domain is not All !</vt:lpstr>
      <vt:lpstr>Stronger Conceptual Framework</vt:lpstr>
      <vt:lpstr>The Central definitions</vt:lpstr>
      <vt:lpstr>I see the Trend Already</vt:lpstr>
      <vt:lpstr>So…</vt:lpstr>
      <vt:lpstr>DRY or Not DRY</vt:lpstr>
      <vt:lpstr>DRY</vt:lpstr>
      <vt:lpstr>SkyCave Example</vt:lpstr>
      <vt:lpstr>DRY downside</vt:lpstr>
      <vt:lpstr>Connectors</vt:lpstr>
      <vt:lpstr>Monolith First Pattern</vt:lpstr>
      <vt:lpstr>Fowler</vt:lpstr>
      <vt:lpstr>My Opinion</vt:lpstr>
      <vt:lpstr>My Opinion</vt:lpstr>
      <vt:lpstr>Outlook</vt:lpstr>
      <vt:lpstr>Hexagonal Architectures</vt:lpstr>
      <vt:lpstr>Visually</vt:lpstr>
      <vt:lpstr>So…</vt:lpstr>
      <vt:lpstr>Pattern Languages</vt:lpstr>
      <vt:lpstr>Recommendable Book</vt:lpstr>
      <vt:lpstr>Recent Analysis</vt:lpstr>
      <vt:lpstr>PowerPoint Presentation</vt:lpstr>
      <vt:lpstr>PowerPoint Presentation</vt:lpstr>
      <vt:lpstr>PowerPoint Presentation</vt:lpstr>
      <vt:lpstr>Summary</vt:lpstr>
      <vt:lpstr>Software Architecture…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114</cp:revision>
  <dcterms:created xsi:type="dcterms:W3CDTF">2006-08-16T00:00:00Z</dcterms:created>
  <dcterms:modified xsi:type="dcterms:W3CDTF">2021-10-28T08:29:34Z</dcterms:modified>
</cp:coreProperties>
</file>